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1"/>
  </p:notesMasterIdLst>
  <p:sldIdLst>
    <p:sldId id="388" r:id="rId6"/>
    <p:sldId id="293" r:id="rId7"/>
    <p:sldId id="277" r:id="rId8"/>
    <p:sldId id="300" r:id="rId9"/>
    <p:sldId id="291" r:id="rId10"/>
    <p:sldId id="386" r:id="rId11"/>
    <p:sldId id="292" r:id="rId12"/>
    <p:sldId id="287" r:id="rId13"/>
    <p:sldId id="420" r:id="rId14"/>
    <p:sldId id="421" r:id="rId15"/>
    <p:sldId id="288" r:id="rId16"/>
    <p:sldId id="269" r:id="rId17"/>
    <p:sldId id="340" r:id="rId18"/>
    <p:sldId id="282" r:id="rId19"/>
    <p:sldId id="289" r:id="rId20"/>
    <p:sldId id="387" r:id="rId21"/>
    <p:sldId id="432" r:id="rId22"/>
    <p:sldId id="478" r:id="rId23"/>
    <p:sldId id="479" r:id="rId24"/>
    <p:sldId id="433" r:id="rId25"/>
    <p:sldId id="475" r:id="rId26"/>
    <p:sldId id="434" r:id="rId27"/>
    <p:sldId id="480" r:id="rId28"/>
    <p:sldId id="431" r:id="rId29"/>
    <p:sldId id="481" r:id="rId30"/>
    <p:sldId id="419" r:id="rId31"/>
    <p:sldId id="257" r:id="rId32"/>
    <p:sldId id="261" r:id="rId33"/>
    <p:sldId id="267" r:id="rId34"/>
    <p:sldId id="268" r:id="rId35"/>
    <p:sldId id="256" r:id="rId36"/>
    <p:sldId id="263" r:id="rId37"/>
    <p:sldId id="260" r:id="rId38"/>
    <p:sldId id="425" r:id="rId39"/>
    <p:sldId id="4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B0B"/>
    <a:srgbClr val="8455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51D19-60BD-450B-A671-E887B92BE7C4}" v="2" dt="2026-03-18T22:46:59.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3245" autoAdjust="0"/>
  </p:normalViewPr>
  <p:slideViewPr>
    <p:cSldViewPr snapToGrid="0">
      <p:cViewPr varScale="1">
        <p:scale>
          <a:sx n="81" d="100"/>
          <a:sy n="81" d="100"/>
        </p:scale>
        <p:origin x="1752" y="84"/>
      </p:cViewPr>
      <p:guideLst/>
    </p:cSldViewPr>
  </p:slideViewPr>
  <p:outlineViewPr>
    <p:cViewPr>
      <p:scale>
        <a:sx n="33" d="100"/>
        <a:sy n="33" d="100"/>
      </p:scale>
      <p:origin x="0" y="-176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Bagolor" userId="ccf462a1-c552-4da4-a0cf-578830878fa5" providerId="ADAL" clId="{5F003E7A-4EA2-4130-AB64-31D9917CF3ED}"/>
    <pc:docChg chg="undo redo custSel modSld">
      <pc:chgData name="Abigail Bagolor" userId="ccf462a1-c552-4da4-a0cf-578830878fa5" providerId="ADAL" clId="{5F003E7A-4EA2-4130-AB64-31D9917CF3ED}" dt="2026-03-19T22:36:29.302" v="352" actId="962"/>
      <pc:docMkLst>
        <pc:docMk/>
      </pc:docMkLst>
      <pc:sldChg chg="modSp mod">
        <pc:chgData name="Abigail Bagolor" userId="ccf462a1-c552-4da4-a0cf-578830878fa5" providerId="ADAL" clId="{5F003E7A-4EA2-4130-AB64-31D9917CF3ED}" dt="2026-03-19T22:36:22.374" v="348" actId="962"/>
        <pc:sldMkLst>
          <pc:docMk/>
          <pc:sldMk cId="1936488762" sldId="256"/>
        </pc:sldMkLst>
        <pc:picChg chg="mod">
          <ac:chgData name="Abigail Bagolor" userId="ccf462a1-c552-4da4-a0cf-578830878fa5" providerId="ADAL" clId="{5F003E7A-4EA2-4130-AB64-31D9917CF3ED}" dt="2026-03-19T22:09:58.049" v="257" actId="962"/>
          <ac:picMkLst>
            <pc:docMk/>
            <pc:sldMk cId="1936488762" sldId="256"/>
            <ac:picMk id="3" creationId="{3E0B7A06-647A-3705-F2DD-C1D081AD8B5B}"/>
          </ac:picMkLst>
        </pc:picChg>
        <pc:picChg chg="mod">
          <ac:chgData name="Abigail Bagolor" userId="ccf462a1-c552-4da4-a0cf-578830878fa5" providerId="ADAL" clId="{5F003E7A-4EA2-4130-AB64-31D9917CF3ED}" dt="2026-03-19T22:36:22.374" v="348" actId="962"/>
          <ac:picMkLst>
            <pc:docMk/>
            <pc:sldMk cId="1936488762" sldId="256"/>
            <ac:picMk id="4" creationId="{3CCCF292-2105-F00E-7EBB-C763370F2281}"/>
          </ac:picMkLst>
        </pc:picChg>
      </pc:sldChg>
      <pc:sldChg chg="addSp delSp modSp mod">
        <pc:chgData name="Abigail Bagolor" userId="ccf462a1-c552-4da4-a0cf-578830878fa5" providerId="ADAL" clId="{5F003E7A-4EA2-4130-AB64-31D9917CF3ED}" dt="2026-03-19T22:35:57.049" v="345" actId="962"/>
        <pc:sldMkLst>
          <pc:docMk/>
          <pc:sldMk cId="276750172" sldId="257"/>
        </pc:sldMkLst>
        <pc:spChg chg="add del mod">
          <ac:chgData name="Abigail Bagolor" userId="ccf462a1-c552-4da4-a0cf-578830878fa5" providerId="ADAL" clId="{5F003E7A-4EA2-4130-AB64-31D9917CF3ED}" dt="2026-03-19T22:11:31.878" v="284" actId="21"/>
          <ac:spMkLst>
            <pc:docMk/>
            <pc:sldMk cId="276750172" sldId="257"/>
            <ac:spMk id="2" creationId="{7A6991F2-82B0-3267-596C-8A8648B62557}"/>
          </ac:spMkLst>
        </pc:spChg>
        <pc:spChg chg="add mod ord">
          <ac:chgData name="Abigail Bagolor" userId="ccf462a1-c552-4da4-a0cf-578830878fa5" providerId="ADAL" clId="{5F003E7A-4EA2-4130-AB64-31D9917CF3ED}" dt="2026-03-19T22:12:38.385" v="314" actId="20577"/>
          <ac:spMkLst>
            <pc:docMk/>
            <pc:sldMk cId="276750172" sldId="257"/>
            <ac:spMk id="3" creationId="{E2947EDE-0A8D-401B-39F4-7622E89403C8}"/>
          </ac:spMkLst>
        </pc:spChg>
        <pc:graphicFrameChg chg="mod">
          <ac:chgData name="Abigail Bagolor" userId="ccf462a1-c552-4da4-a0cf-578830878fa5" providerId="ADAL" clId="{5F003E7A-4EA2-4130-AB64-31D9917CF3ED}" dt="2026-03-19T22:35:57.049" v="345" actId="962"/>
          <ac:graphicFrameMkLst>
            <pc:docMk/>
            <pc:sldMk cId="276750172" sldId="257"/>
            <ac:graphicFrameMk id="5" creationId="{3BFD116C-F7D8-9F21-2C52-AC3E98D910A5}"/>
          </ac:graphicFrameMkLst>
        </pc:graphicFrameChg>
      </pc:sldChg>
      <pc:sldChg chg="modSp mod">
        <pc:chgData name="Abigail Bagolor" userId="ccf462a1-c552-4da4-a0cf-578830878fa5" providerId="ADAL" clId="{5F003E7A-4EA2-4130-AB64-31D9917CF3ED}" dt="2026-03-19T22:36:28.042" v="351" actId="962"/>
        <pc:sldMkLst>
          <pc:docMk/>
          <pc:sldMk cId="3800143951" sldId="260"/>
        </pc:sldMkLst>
        <pc:picChg chg="mod">
          <ac:chgData name="Abigail Bagolor" userId="ccf462a1-c552-4da4-a0cf-578830878fa5" providerId="ADAL" clId="{5F003E7A-4EA2-4130-AB64-31D9917CF3ED}" dt="2026-03-19T22:36:26.556" v="350" actId="962"/>
          <ac:picMkLst>
            <pc:docMk/>
            <pc:sldMk cId="3800143951" sldId="260"/>
            <ac:picMk id="4" creationId="{932DC662-2FDA-5968-4C9A-90F46958CF91}"/>
          </ac:picMkLst>
        </pc:picChg>
        <pc:picChg chg="mod">
          <ac:chgData name="Abigail Bagolor" userId="ccf462a1-c552-4da4-a0cf-578830878fa5" providerId="ADAL" clId="{5F003E7A-4EA2-4130-AB64-31D9917CF3ED}" dt="2026-03-19T22:36:28.042" v="351" actId="962"/>
          <ac:picMkLst>
            <pc:docMk/>
            <pc:sldMk cId="3800143951" sldId="260"/>
            <ac:picMk id="5" creationId="{5B56FAC9-B733-B5E9-BBFF-DDE8F69C9BE8}"/>
          </ac:picMkLst>
        </pc:picChg>
      </pc:sldChg>
      <pc:sldChg chg="addSp delSp modSp mod">
        <pc:chgData name="Abigail Bagolor" userId="ccf462a1-c552-4da4-a0cf-578830878fa5" providerId="ADAL" clId="{5F003E7A-4EA2-4130-AB64-31D9917CF3ED}" dt="2026-03-19T22:09:11.286" v="250" actId="13244"/>
        <pc:sldMkLst>
          <pc:docMk/>
          <pc:sldMk cId="1365470671" sldId="261"/>
        </pc:sldMkLst>
        <pc:spChg chg="add del mod">
          <ac:chgData name="Abigail Bagolor" userId="ccf462a1-c552-4da4-a0cf-578830878fa5" providerId="ADAL" clId="{5F003E7A-4EA2-4130-AB64-31D9917CF3ED}" dt="2026-03-19T18:40:16.002" v="104" actId="33771"/>
          <ac:spMkLst>
            <pc:docMk/>
            <pc:sldMk cId="1365470671" sldId="261"/>
            <ac:spMk id="2" creationId="{750EC5E9-8334-576D-E0AE-6D74BD717242}"/>
          </ac:spMkLst>
        </pc:spChg>
        <pc:spChg chg="add mod ord">
          <ac:chgData name="Abigail Bagolor" userId="ccf462a1-c552-4da4-a0cf-578830878fa5" providerId="ADAL" clId="{5F003E7A-4EA2-4130-AB64-31D9917CF3ED}" dt="2026-03-19T22:08:55.119" v="246" actId="13244"/>
          <ac:spMkLst>
            <pc:docMk/>
            <pc:sldMk cId="1365470671" sldId="261"/>
            <ac:spMk id="4" creationId="{290462BC-DCD0-648F-CC0B-F571AF5DB5D4}"/>
          </ac:spMkLst>
        </pc:spChg>
        <pc:spChg chg="ord">
          <ac:chgData name="Abigail Bagolor" userId="ccf462a1-c552-4da4-a0cf-578830878fa5" providerId="ADAL" clId="{5F003E7A-4EA2-4130-AB64-31D9917CF3ED}" dt="2026-03-19T22:09:11.286" v="250" actId="13244"/>
          <ac:spMkLst>
            <pc:docMk/>
            <pc:sldMk cId="1365470671" sldId="261"/>
            <ac:spMk id="8" creationId="{66D862C9-9615-D768-F456-D4DFC287AE79}"/>
          </ac:spMkLst>
        </pc:spChg>
        <pc:picChg chg="mod">
          <ac:chgData name="Abigail Bagolor" userId="ccf462a1-c552-4da4-a0cf-578830878fa5" providerId="ADAL" clId="{5F003E7A-4EA2-4130-AB64-31D9917CF3ED}" dt="2026-03-19T22:09:07.323" v="247" actId="962"/>
          <ac:picMkLst>
            <pc:docMk/>
            <pc:sldMk cId="1365470671" sldId="261"/>
            <ac:picMk id="3" creationId="{778098BE-D166-0A8D-88D7-5ED11E6BD14B}"/>
          </ac:picMkLst>
        </pc:picChg>
        <pc:picChg chg="mod">
          <ac:chgData name="Abigail Bagolor" userId="ccf462a1-c552-4da4-a0cf-578830878fa5" providerId="ADAL" clId="{5F003E7A-4EA2-4130-AB64-31D9917CF3ED}" dt="2026-03-19T22:09:07.798" v="248" actId="962"/>
          <ac:picMkLst>
            <pc:docMk/>
            <pc:sldMk cId="1365470671" sldId="261"/>
            <ac:picMk id="7" creationId="{A88C4180-523E-C55C-0F22-2C3CB691513A}"/>
          </ac:picMkLst>
        </pc:picChg>
      </pc:sldChg>
      <pc:sldChg chg="modSp mod">
        <pc:chgData name="Abigail Bagolor" userId="ccf462a1-c552-4da4-a0cf-578830878fa5" providerId="ADAL" clId="{5F003E7A-4EA2-4130-AB64-31D9917CF3ED}" dt="2026-03-19T22:36:23.997" v="349" actId="962"/>
        <pc:sldMkLst>
          <pc:docMk/>
          <pc:sldMk cId="1641941831" sldId="263"/>
        </pc:sldMkLst>
        <pc:picChg chg="mod">
          <ac:chgData name="Abigail Bagolor" userId="ccf462a1-c552-4da4-a0cf-578830878fa5" providerId="ADAL" clId="{5F003E7A-4EA2-4130-AB64-31D9917CF3ED}" dt="2026-03-19T22:36:23.997" v="349" actId="962"/>
          <ac:picMkLst>
            <pc:docMk/>
            <pc:sldMk cId="1641941831" sldId="263"/>
            <ac:picMk id="3" creationId="{F84FC57E-9A72-1FA4-9931-DA124EF67CF8}"/>
          </ac:picMkLst>
        </pc:picChg>
      </pc:sldChg>
      <pc:sldChg chg="addSp modSp mod">
        <pc:chgData name="Abigail Bagolor" userId="ccf462a1-c552-4da4-a0cf-578830878fa5" providerId="ADAL" clId="{5F003E7A-4EA2-4130-AB64-31D9917CF3ED}" dt="2026-03-19T22:09:37.342" v="255" actId="962"/>
        <pc:sldMkLst>
          <pc:docMk/>
          <pc:sldMk cId="1481592782" sldId="267"/>
        </pc:sldMkLst>
        <pc:spChg chg="add mod ord">
          <ac:chgData name="Abigail Bagolor" userId="ccf462a1-c552-4da4-a0cf-578830878fa5" providerId="ADAL" clId="{5F003E7A-4EA2-4130-AB64-31D9917CF3ED}" dt="2026-03-19T22:09:24.671" v="253" actId="13244"/>
          <ac:spMkLst>
            <pc:docMk/>
            <pc:sldMk cId="1481592782" sldId="267"/>
            <ac:spMk id="2" creationId="{02B94ED5-E0D1-ACC5-42EB-D6C611743721}"/>
          </ac:spMkLst>
        </pc:spChg>
        <pc:picChg chg="mod">
          <ac:chgData name="Abigail Bagolor" userId="ccf462a1-c552-4da4-a0cf-578830878fa5" providerId="ADAL" clId="{5F003E7A-4EA2-4130-AB64-31D9917CF3ED}" dt="2026-03-19T22:09:36.940" v="254" actId="962"/>
          <ac:picMkLst>
            <pc:docMk/>
            <pc:sldMk cId="1481592782" sldId="267"/>
            <ac:picMk id="3" creationId="{90D671AF-D94D-4B01-A0DF-E4110B5C21E9}"/>
          </ac:picMkLst>
        </pc:picChg>
        <pc:picChg chg="mod">
          <ac:chgData name="Abigail Bagolor" userId="ccf462a1-c552-4da4-a0cf-578830878fa5" providerId="ADAL" clId="{5F003E7A-4EA2-4130-AB64-31D9917CF3ED}" dt="2026-03-19T22:09:37.342" v="255" actId="962"/>
          <ac:picMkLst>
            <pc:docMk/>
            <pc:sldMk cId="1481592782" sldId="267"/>
            <ac:picMk id="4" creationId="{4B820817-F043-A57D-31E0-2CA6949A077C}"/>
          </ac:picMkLst>
        </pc:picChg>
      </pc:sldChg>
      <pc:sldChg chg="addSp modSp mod">
        <pc:chgData name="Abigail Bagolor" userId="ccf462a1-c552-4da4-a0cf-578830878fa5" providerId="ADAL" clId="{5F003E7A-4EA2-4130-AB64-31D9917CF3ED}" dt="2026-03-19T22:36:20.740" v="347" actId="962"/>
        <pc:sldMkLst>
          <pc:docMk/>
          <pc:sldMk cId="723674967" sldId="268"/>
        </pc:sldMkLst>
        <pc:spChg chg="add mod ord">
          <ac:chgData name="Abigail Bagolor" userId="ccf462a1-c552-4da4-a0cf-578830878fa5" providerId="ADAL" clId="{5F003E7A-4EA2-4130-AB64-31D9917CF3ED}" dt="2026-03-19T22:09:46.459" v="256" actId="13244"/>
          <ac:spMkLst>
            <pc:docMk/>
            <pc:sldMk cId="723674967" sldId="268"/>
            <ac:spMk id="4" creationId="{A5FCDFF1-4330-8FF6-8AB0-523D53D048A8}"/>
          </ac:spMkLst>
        </pc:spChg>
        <pc:picChg chg="mod">
          <ac:chgData name="Abigail Bagolor" userId="ccf462a1-c552-4da4-a0cf-578830878fa5" providerId="ADAL" clId="{5F003E7A-4EA2-4130-AB64-31D9917CF3ED}" dt="2026-03-19T22:36:20.740" v="347" actId="962"/>
          <ac:picMkLst>
            <pc:docMk/>
            <pc:sldMk cId="723674967" sldId="268"/>
            <ac:picMk id="2" creationId="{B62157C2-0F75-C5F4-4497-3A461762FED5}"/>
          </ac:picMkLst>
        </pc:picChg>
        <pc:picChg chg="mod">
          <ac:chgData name="Abigail Bagolor" userId="ccf462a1-c552-4da4-a0cf-578830878fa5" providerId="ADAL" clId="{5F003E7A-4EA2-4130-AB64-31D9917CF3ED}" dt="2026-03-19T22:36:17.057" v="346" actId="962"/>
          <ac:picMkLst>
            <pc:docMk/>
            <pc:sldMk cId="723674967" sldId="268"/>
            <ac:picMk id="3" creationId="{DAAF57E7-1E9E-28CF-A18A-C66BE576A06A}"/>
          </ac:picMkLst>
        </pc:picChg>
      </pc:sldChg>
      <pc:sldChg chg="modSp mod">
        <pc:chgData name="Abigail Bagolor" userId="ccf462a1-c552-4da4-a0cf-578830878fa5" providerId="ADAL" clId="{5F003E7A-4EA2-4130-AB64-31D9917CF3ED}" dt="2026-03-19T22:29:12.077" v="326" actId="962"/>
        <pc:sldMkLst>
          <pc:docMk/>
          <pc:sldMk cId="1746603204" sldId="269"/>
        </pc:sldMkLst>
        <pc:spChg chg="mod">
          <ac:chgData name="Abigail Bagolor" userId="ccf462a1-c552-4da4-a0cf-578830878fa5" providerId="ADAL" clId="{5F003E7A-4EA2-4130-AB64-31D9917CF3ED}" dt="2026-03-19T15:28:24.678" v="16" actId="33553"/>
          <ac:spMkLst>
            <pc:docMk/>
            <pc:sldMk cId="1746603204" sldId="269"/>
            <ac:spMk id="3" creationId="{3870E086-0D8E-78F0-BA7A-7D5606FDCE01}"/>
          </ac:spMkLst>
        </pc:spChg>
        <pc:graphicFrameChg chg="mod">
          <ac:chgData name="Abigail Bagolor" userId="ccf462a1-c552-4da4-a0cf-578830878fa5" providerId="ADAL" clId="{5F003E7A-4EA2-4130-AB64-31D9917CF3ED}" dt="2026-03-19T22:29:12.077" v="326" actId="962"/>
          <ac:graphicFrameMkLst>
            <pc:docMk/>
            <pc:sldMk cId="1746603204" sldId="269"/>
            <ac:graphicFrameMk id="2" creationId="{DEC1BC6C-EB66-9957-5FAD-8FF26A392916}"/>
          </ac:graphicFrameMkLst>
        </pc:graphicFrameChg>
      </pc:sldChg>
      <pc:sldChg chg="modSp mod">
        <pc:chgData name="Abigail Bagolor" userId="ccf462a1-c552-4da4-a0cf-578830878fa5" providerId="ADAL" clId="{5F003E7A-4EA2-4130-AB64-31D9917CF3ED}" dt="2026-03-19T18:44:30.716" v="209" actId="962"/>
        <pc:sldMkLst>
          <pc:docMk/>
          <pc:sldMk cId="4262710113" sldId="277"/>
        </pc:sldMkLst>
        <pc:spChg chg="mod">
          <ac:chgData name="Abigail Bagolor" userId="ccf462a1-c552-4da4-a0cf-578830878fa5" providerId="ADAL" clId="{5F003E7A-4EA2-4130-AB64-31D9917CF3ED}" dt="2026-03-19T18:44:25.739" v="208" actId="962"/>
          <ac:spMkLst>
            <pc:docMk/>
            <pc:sldMk cId="4262710113" sldId="277"/>
            <ac:spMk id="2" creationId="{809F3879-AA11-4D0E-8C2F-C731C335CD05}"/>
          </ac:spMkLst>
        </pc:spChg>
        <pc:spChg chg="mod ord">
          <ac:chgData name="Abigail Bagolor" userId="ccf462a1-c552-4da4-a0cf-578830878fa5" providerId="ADAL" clId="{5F003E7A-4EA2-4130-AB64-31D9917CF3ED}" dt="2026-03-19T18:44:15.664" v="205" actId="13244"/>
          <ac:spMkLst>
            <pc:docMk/>
            <pc:sldMk cId="4262710113" sldId="277"/>
            <ac:spMk id="3" creationId="{38E1C225-1B32-42A3-926A-D7206587B1FC}"/>
          </ac:spMkLst>
        </pc:spChg>
        <pc:spChg chg="mod">
          <ac:chgData name="Abigail Bagolor" userId="ccf462a1-c552-4da4-a0cf-578830878fa5" providerId="ADAL" clId="{5F003E7A-4EA2-4130-AB64-31D9917CF3ED}" dt="2026-03-19T18:44:30.716" v="209" actId="962"/>
          <ac:spMkLst>
            <pc:docMk/>
            <pc:sldMk cId="4262710113" sldId="277"/>
            <ac:spMk id="4" creationId="{E8F4FD85-DAE1-4852-ABAE-1A9D44C1AC81}"/>
          </ac:spMkLst>
        </pc:spChg>
      </pc:sldChg>
      <pc:sldChg chg="modSp mod">
        <pc:chgData name="Abigail Bagolor" userId="ccf462a1-c552-4da4-a0cf-578830878fa5" providerId="ADAL" clId="{5F003E7A-4EA2-4130-AB64-31D9917CF3ED}" dt="2026-03-19T18:49:41.745" v="222" actId="13244"/>
        <pc:sldMkLst>
          <pc:docMk/>
          <pc:sldMk cId="1024923410" sldId="282"/>
        </pc:sldMkLst>
        <pc:spChg chg="ord">
          <ac:chgData name="Abigail Bagolor" userId="ccf462a1-c552-4da4-a0cf-578830878fa5" providerId="ADAL" clId="{5F003E7A-4EA2-4130-AB64-31D9917CF3ED}" dt="2026-03-19T18:49:41.745" v="222" actId="13244"/>
          <ac:spMkLst>
            <pc:docMk/>
            <pc:sldMk cId="1024923410" sldId="282"/>
            <ac:spMk id="3" creationId="{38E1C225-1B32-42A3-926A-D7206587B1FC}"/>
          </ac:spMkLst>
        </pc:spChg>
      </pc:sldChg>
      <pc:sldChg chg="addSp delSp modSp mod">
        <pc:chgData name="Abigail Bagolor" userId="ccf462a1-c552-4da4-a0cf-578830878fa5" providerId="ADAL" clId="{5F003E7A-4EA2-4130-AB64-31D9917CF3ED}" dt="2026-03-19T22:21:41.242" v="324" actId="962"/>
        <pc:sldMkLst>
          <pc:docMk/>
          <pc:sldMk cId="4236082523" sldId="288"/>
        </pc:sldMkLst>
        <pc:spChg chg="add del mod">
          <ac:chgData name="Abigail Bagolor" userId="ccf462a1-c552-4da4-a0cf-578830878fa5" providerId="ADAL" clId="{5F003E7A-4EA2-4130-AB64-31D9917CF3ED}" dt="2026-03-19T15:27:57.481" v="13" actId="33771"/>
          <ac:spMkLst>
            <pc:docMk/>
            <pc:sldMk cId="4236082523" sldId="288"/>
            <ac:spMk id="2" creationId="{38B5D6A6-F102-9796-11CA-A5B73234A292}"/>
          </ac:spMkLst>
        </pc:spChg>
        <pc:spChg chg="add mod ord">
          <ac:chgData name="Abigail Bagolor" userId="ccf462a1-c552-4da4-a0cf-578830878fa5" providerId="ADAL" clId="{5F003E7A-4EA2-4130-AB64-31D9917CF3ED}" dt="2026-03-19T18:49:22.050" v="221" actId="13244"/>
          <ac:spMkLst>
            <pc:docMk/>
            <pc:sldMk cId="4236082523" sldId="288"/>
            <ac:spMk id="5" creationId="{80CF2B03-0231-4054-E4D2-6418BA4A6CB0}"/>
          </ac:spMkLst>
        </pc:spChg>
        <pc:picChg chg="mod">
          <ac:chgData name="Abigail Bagolor" userId="ccf462a1-c552-4da4-a0cf-578830878fa5" providerId="ADAL" clId="{5F003E7A-4EA2-4130-AB64-31D9917CF3ED}" dt="2026-03-19T22:21:41.242" v="324" actId="962"/>
          <ac:picMkLst>
            <pc:docMk/>
            <pc:sldMk cId="4236082523" sldId="288"/>
            <ac:picMk id="4" creationId="{607DFDED-6ED0-CB08-C89A-2BB88A4C4B35}"/>
          </ac:picMkLst>
        </pc:picChg>
      </pc:sldChg>
      <pc:sldChg chg="modSp mod">
        <pc:chgData name="Abigail Bagolor" userId="ccf462a1-c552-4da4-a0cf-578830878fa5" providerId="ADAL" clId="{5F003E7A-4EA2-4130-AB64-31D9917CF3ED}" dt="2026-03-19T22:13:47.763" v="320" actId="962"/>
        <pc:sldMkLst>
          <pc:docMk/>
          <pc:sldMk cId="1339187629" sldId="291"/>
        </pc:sldMkLst>
        <pc:spChg chg="mod ord">
          <ac:chgData name="Abigail Bagolor" userId="ccf462a1-c552-4da4-a0cf-578830878fa5" providerId="ADAL" clId="{5F003E7A-4EA2-4130-AB64-31D9917CF3ED}" dt="2026-03-19T22:13:47.763" v="320" actId="962"/>
          <ac:spMkLst>
            <pc:docMk/>
            <pc:sldMk cId="1339187629" sldId="291"/>
            <ac:spMk id="9" creationId="{A352F7ED-CAB9-47DC-B28E-8E0D2FD49508}"/>
          </ac:spMkLst>
        </pc:spChg>
        <pc:graphicFrameChg chg="mod">
          <ac:chgData name="Abigail Bagolor" userId="ccf462a1-c552-4da4-a0cf-578830878fa5" providerId="ADAL" clId="{5F003E7A-4EA2-4130-AB64-31D9917CF3ED}" dt="2026-03-19T22:13:37.744" v="318" actId="962"/>
          <ac:graphicFrameMkLst>
            <pc:docMk/>
            <pc:sldMk cId="1339187629" sldId="291"/>
            <ac:graphicFrameMk id="6" creationId="{5C8C03F0-370D-41B3-A819-BBEF6D0BABE4}"/>
          </ac:graphicFrameMkLst>
        </pc:graphicFrameChg>
        <pc:picChg chg="mod">
          <ac:chgData name="Abigail Bagolor" userId="ccf462a1-c552-4da4-a0cf-578830878fa5" providerId="ADAL" clId="{5F003E7A-4EA2-4130-AB64-31D9917CF3ED}" dt="2026-03-19T18:46:54.027" v="212" actId="962"/>
          <ac:picMkLst>
            <pc:docMk/>
            <pc:sldMk cId="1339187629" sldId="291"/>
            <ac:picMk id="8" creationId="{7006360D-6751-4FD7-8596-5018396ECB17}"/>
          </ac:picMkLst>
        </pc:picChg>
      </pc:sldChg>
      <pc:sldChg chg="modSp mod">
        <pc:chgData name="Abigail Bagolor" userId="ccf462a1-c552-4da4-a0cf-578830878fa5" providerId="ADAL" clId="{5F003E7A-4EA2-4130-AB64-31D9917CF3ED}" dt="2026-03-19T22:13:35.257" v="317" actId="962"/>
        <pc:sldMkLst>
          <pc:docMk/>
          <pc:sldMk cId="1821014545" sldId="293"/>
        </pc:sldMkLst>
        <pc:picChg chg="mod">
          <ac:chgData name="Abigail Bagolor" userId="ccf462a1-c552-4da4-a0cf-578830878fa5" providerId="ADAL" clId="{5F003E7A-4EA2-4130-AB64-31D9917CF3ED}" dt="2026-03-19T22:13:35.257" v="317" actId="962"/>
          <ac:picMkLst>
            <pc:docMk/>
            <pc:sldMk cId="1821014545" sldId="293"/>
            <ac:picMk id="11" creationId="{A986E675-BEAD-BEF6-4C0F-9059A4B5C9C0}"/>
          </ac:picMkLst>
        </pc:picChg>
      </pc:sldChg>
      <pc:sldChg chg="modSp mod">
        <pc:chgData name="Abigail Bagolor" userId="ccf462a1-c552-4da4-a0cf-578830878fa5" providerId="ADAL" clId="{5F003E7A-4EA2-4130-AB64-31D9917CF3ED}" dt="2026-03-19T18:44:56.205" v="210" actId="13244"/>
        <pc:sldMkLst>
          <pc:docMk/>
          <pc:sldMk cId="835906117" sldId="300"/>
        </pc:sldMkLst>
        <pc:spChg chg="mod ord">
          <ac:chgData name="Abigail Bagolor" userId="ccf462a1-c552-4da4-a0cf-578830878fa5" providerId="ADAL" clId="{5F003E7A-4EA2-4130-AB64-31D9917CF3ED}" dt="2026-03-19T18:44:56.205" v="210" actId="13244"/>
          <ac:spMkLst>
            <pc:docMk/>
            <pc:sldMk cId="835906117" sldId="300"/>
            <ac:spMk id="3" creationId="{51E54339-ADAA-405A-8894-DE2474E64FB0}"/>
          </ac:spMkLst>
        </pc:spChg>
      </pc:sldChg>
      <pc:sldChg chg="modSp">
        <pc:chgData name="Abigail Bagolor" userId="ccf462a1-c552-4da4-a0cf-578830878fa5" providerId="ADAL" clId="{5F003E7A-4EA2-4130-AB64-31D9917CF3ED}" dt="2026-03-19T22:29:57.370" v="327" actId="962"/>
        <pc:sldMkLst>
          <pc:docMk/>
          <pc:sldMk cId="3550030803" sldId="340"/>
        </pc:sldMkLst>
        <pc:graphicFrameChg chg="mod">
          <ac:chgData name="Abigail Bagolor" userId="ccf462a1-c552-4da4-a0cf-578830878fa5" providerId="ADAL" clId="{5F003E7A-4EA2-4130-AB64-31D9917CF3ED}" dt="2026-03-19T22:29:57.370" v="327" actId="962"/>
          <ac:graphicFrameMkLst>
            <pc:docMk/>
            <pc:sldMk cId="3550030803" sldId="340"/>
            <ac:graphicFrameMk id="2" creationId="{2DDB3181-7C6C-7FB1-CBDE-8BDB207A3CC8}"/>
          </ac:graphicFrameMkLst>
        </pc:graphicFrameChg>
      </pc:sldChg>
      <pc:sldChg chg="modSp mod">
        <pc:chgData name="Abigail Bagolor" userId="ccf462a1-c552-4da4-a0cf-578830878fa5" providerId="ADAL" clId="{5F003E7A-4EA2-4130-AB64-31D9917CF3ED}" dt="2026-03-19T22:30:00.659" v="328" actId="962"/>
        <pc:sldMkLst>
          <pc:docMk/>
          <pc:sldMk cId="571419588" sldId="387"/>
        </pc:sldMkLst>
        <pc:picChg chg="mod">
          <ac:chgData name="Abigail Bagolor" userId="ccf462a1-c552-4da4-a0cf-578830878fa5" providerId="ADAL" clId="{5F003E7A-4EA2-4130-AB64-31D9917CF3ED}" dt="2026-03-19T22:30:00.659" v="328" actId="962"/>
          <ac:picMkLst>
            <pc:docMk/>
            <pc:sldMk cId="571419588" sldId="387"/>
            <ac:picMk id="5" creationId="{73DB0E4F-0592-FADC-82F6-5357B3D96B94}"/>
          </ac:picMkLst>
        </pc:picChg>
      </pc:sldChg>
      <pc:sldChg chg="modSp mod">
        <pc:chgData name="Abigail Bagolor" userId="ccf462a1-c552-4da4-a0cf-578830878fa5" providerId="ADAL" clId="{5F003E7A-4EA2-4130-AB64-31D9917CF3ED}" dt="2026-03-19T22:13:33.285" v="316" actId="962"/>
        <pc:sldMkLst>
          <pc:docMk/>
          <pc:sldMk cId="1633713602" sldId="388"/>
        </pc:sldMkLst>
        <pc:spChg chg="mod">
          <ac:chgData name="Abigail Bagolor" userId="ccf462a1-c552-4da4-a0cf-578830878fa5" providerId="ADAL" clId="{5F003E7A-4EA2-4130-AB64-31D9917CF3ED}" dt="2026-03-19T15:27:16.310" v="0" actId="33553"/>
          <ac:spMkLst>
            <pc:docMk/>
            <pc:sldMk cId="1633713602" sldId="388"/>
            <ac:spMk id="21" creationId="{4A0E57B5-0D4D-EBCC-FDF0-891904983258}"/>
          </ac:spMkLst>
        </pc:spChg>
        <pc:picChg chg="mod">
          <ac:chgData name="Abigail Bagolor" userId="ccf462a1-c552-4da4-a0cf-578830878fa5" providerId="ADAL" clId="{5F003E7A-4EA2-4130-AB64-31D9917CF3ED}" dt="2026-03-19T22:13:33.285" v="316" actId="962"/>
          <ac:picMkLst>
            <pc:docMk/>
            <pc:sldMk cId="1633713602" sldId="388"/>
            <ac:picMk id="6" creationId="{9A0142B5-C2A8-3C58-18CA-3AA3070B97EE}"/>
          </ac:picMkLst>
        </pc:picChg>
        <pc:picChg chg="mod">
          <ac:chgData name="Abigail Bagolor" userId="ccf462a1-c552-4da4-a0cf-578830878fa5" providerId="ADAL" clId="{5F003E7A-4EA2-4130-AB64-31D9917CF3ED}" dt="2026-03-19T22:13:19.087" v="315" actId="962"/>
          <ac:picMkLst>
            <pc:docMk/>
            <pc:sldMk cId="1633713602" sldId="388"/>
            <ac:picMk id="11" creationId="{1C84ADC8-A2CE-64F9-BFBE-A93834CA7C71}"/>
          </ac:picMkLst>
        </pc:picChg>
      </pc:sldChg>
      <pc:sldChg chg="modSp mod">
        <pc:chgData name="Abigail Bagolor" userId="ccf462a1-c552-4da4-a0cf-578830878fa5" providerId="ADAL" clId="{5F003E7A-4EA2-4130-AB64-31D9917CF3ED}" dt="2026-03-19T22:35:52.755" v="344" actId="962"/>
        <pc:sldMkLst>
          <pc:docMk/>
          <pc:sldMk cId="2389271070" sldId="419"/>
        </pc:sldMkLst>
        <pc:picChg chg="mod">
          <ac:chgData name="Abigail Bagolor" userId="ccf462a1-c552-4da4-a0cf-578830878fa5" providerId="ADAL" clId="{5F003E7A-4EA2-4130-AB64-31D9917CF3ED}" dt="2026-03-19T22:35:52.755" v="344" actId="962"/>
          <ac:picMkLst>
            <pc:docMk/>
            <pc:sldMk cId="2389271070" sldId="419"/>
            <ac:picMk id="5" creationId="{224B46E6-6764-4F20-85E4-B2B72D628C03}"/>
          </ac:picMkLst>
        </pc:picChg>
      </pc:sldChg>
      <pc:sldChg chg="modSp mod">
        <pc:chgData name="Abigail Bagolor" userId="ccf462a1-c552-4da4-a0cf-578830878fa5" providerId="ADAL" clId="{5F003E7A-4EA2-4130-AB64-31D9917CF3ED}" dt="2026-03-19T22:14:07.354" v="322" actId="962"/>
        <pc:sldMkLst>
          <pc:docMk/>
          <pc:sldMk cId="1909901001" sldId="420"/>
        </pc:sldMkLst>
        <pc:spChg chg="mod ord">
          <ac:chgData name="Abigail Bagolor" userId="ccf462a1-c552-4da4-a0cf-578830878fa5" providerId="ADAL" clId="{5F003E7A-4EA2-4130-AB64-31D9917CF3ED}" dt="2026-03-19T18:47:16.499" v="213" actId="13244"/>
          <ac:spMkLst>
            <pc:docMk/>
            <pc:sldMk cId="1909901001" sldId="420"/>
            <ac:spMk id="5" creationId="{EB282982-DB0D-DA40-AA47-A5710492C714}"/>
          </ac:spMkLst>
        </pc:spChg>
        <pc:picChg chg="mod">
          <ac:chgData name="Abigail Bagolor" userId="ccf462a1-c552-4da4-a0cf-578830878fa5" providerId="ADAL" clId="{5F003E7A-4EA2-4130-AB64-31D9917CF3ED}" dt="2026-03-19T22:14:07.354" v="322" actId="962"/>
          <ac:picMkLst>
            <pc:docMk/>
            <pc:sldMk cId="1909901001" sldId="420"/>
            <ac:picMk id="13" creationId="{D073E7F5-0AB5-44EC-B629-40809E0754F0}"/>
          </ac:picMkLst>
        </pc:picChg>
      </pc:sldChg>
      <pc:sldChg chg="modSp mod">
        <pc:chgData name="Abigail Bagolor" userId="ccf462a1-c552-4da4-a0cf-578830878fa5" providerId="ADAL" clId="{5F003E7A-4EA2-4130-AB64-31D9917CF3ED}" dt="2026-03-19T18:48:42.301" v="220" actId="1076"/>
        <pc:sldMkLst>
          <pc:docMk/>
          <pc:sldMk cId="3086693447" sldId="421"/>
        </pc:sldMkLst>
        <pc:spChg chg="mod ord">
          <ac:chgData name="Abigail Bagolor" userId="ccf462a1-c552-4da4-a0cf-578830878fa5" providerId="ADAL" clId="{5F003E7A-4EA2-4130-AB64-31D9917CF3ED}" dt="2026-03-19T18:48:42.301" v="220" actId="1076"/>
          <ac:spMkLst>
            <pc:docMk/>
            <pc:sldMk cId="3086693447" sldId="421"/>
            <ac:spMk id="2" creationId="{FAD271F6-36CC-4E5A-9945-919FF3C67BDA}"/>
          </ac:spMkLst>
        </pc:spChg>
        <pc:spChg chg="mod">
          <ac:chgData name="Abigail Bagolor" userId="ccf462a1-c552-4da4-a0cf-578830878fa5" providerId="ADAL" clId="{5F003E7A-4EA2-4130-AB64-31D9917CF3ED}" dt="2026-03-19T15:28:07.702" v="15" actId="33553"/>
          <ac:spMkLst>
            <pc:docMk/>
            <pc:sldMk cId="3086693447" sldId="421"/>
            <ac:spMk id="5" creationId="{EB282982-DB0D-DA40-AA47-A5710492C714}"/>
          </ac:spMkLst>
        </pc:spChg>
        <pc:picChg chg="mod ord">
          <ac:chgData name="Abigail Bagolor" userId="ccf462a1-c552-4da4-a0cf-578830878fa5" providerId="ADAL" clId="{5F003E7A-4EA2-4130-AB64-31D9917CF3ED}" dt="2026-03-19T18:47:35.576" v="215" actId="962"/>
          <ac:picMkLst>
            <pc:docMk/>
            <pc:sldMk cId="3086693447" sldId="421"/>
            <ac:picMk id="6" creationId="{F35D1C29-4586-4A0B-B680-E46F57A7E152}"/>
          </ac:picMkLst>
        </pc:picChg>
      </pc:sldChg>
      <pc:sldChg chg="modSp mod">
        <pc:chgData name="Abigail Bagolor" userId="ccf462a1-c552-4da4-a0cf-578830878fa5" providerId="ADAL" clId="{5F003E7A-4EA2-4130-AB64-31D9917CF3ED}" dt="2026-03-19T22:10:31.861" v="260" actId="13244"/>
        <pc:sldMkLst>
          <pc:docMk/>
          <pc:sldMk cId="471705703" sldId="425"/>
        </pc:sldMkLst>
        <pc:spChg chg="ord">
          <ac:chgData name="Abigail Bagolor" userId="ccf462a1-c552-4da4-a0cf-578830878fa5" providerId="ADAL" clId="{5F003E7A-4EA2-4130-AB64-31D9917CF3ED}" dt="2026-03-19T22:10:31.861" v="260" actId="13244"/>
          <ac:spMkLst>
            <pc:docMk/>
            <pc:sldMk cId="471705703" sldId="425"/>
            <ac:spMk id="6" creationId="{413FA3B6-BF2D-890C-0DF6-C275A810EF73}"/>
          </ac:spMkLst>
        </pc:spChg>
        <pc:picChg chg="mod">
          <ac:chgData name="Abigail Bagolor" userId="ccf462a1-c552-4da4-a0cf-578830878fa5" providerId="ADAL" clId="{5F003E7A-4EA2-4130-AB64-31D9917CF3ED}" dt="2026-03-19T22:10:23.050" v="259" actId="962"/>
          <ac:picMkLst>
            <pc:docMk/>
            <pc:sldMk cId="471705703" sldId="425"/>
            <ac:picMk id="7" creationId="{B77C9856-7702-8216-CA52-2925D775FEA1}"/>
          </ac:picMkLst>
        </pc:picChg>
        <pc:picChg chg="mod">
          <ac:chgData name="Abigail Bagolor" userId="ccf462a1-c552-4da4-a0cf-578830878fa5" providerId="ADAL" clId="{5F003E7A-4EA2-4130-AB64-31D9917CF3ED}" dt="2026-03-19T22:10:20.444" v="258" actId="962"/>
          <ac:picMkLst>
            <pc:docMk/>
            <pc:sldMk cId="471705703" sldId="425"/>
            <ac:picMk id="1026" creationId="{E6CDAA4F-70FB-A3A3-3DDB-6B8BB0BC84BF}"/>
          </ac:picMkLst>
        </pc:picChg>
      </pc:sldChg>
      <pc:sldChg chg="modSp mod">
        <pc:chgData name="Abigail Bagolor" userId="ccf462a1-c552-4da4-a0cf-578830878fa5" providerId="ADAL" clId="{5F003E7A-4EA2-4130-AB64-31D9917CF3ED}" dt="2026-03-19T22:36:29.302" v="352" actId="962"/>
        <pc:sldMkLst>
          <pc:docMk/>
          <pc:sldMk cId="758478087" sldId="426"/>
        </pc:sldMkLst>
        <pc:spChg chg="mod">
          <ac:chgData name="Abigail Bagolor" userId="ccf462a1-c552-4da4-a0cf-578830878fa5" providerId="ADAL" clId="{5F003E7A-4EA2-4130-AB64-31D9917CF3ED}" dt="2026-03-19T15:31:05.561" v="81" actId="20577"/>
          <ac:spMkLst>
            <pc:docMk/>
            <pc:sldMk cId="758478087" sldId="426"/>
            <ac:spMk id="2" creationId="{2861CC61-9ABD-3648-2A58-98C8F74694DA}"/>
          </ac:spMkLst>
        </pc:spChg>
        <pc:spChg chg="mod">
          <ac:chgData name="Abigail Bagolor" userId="ccf462a1-c552-4da4-a0cf-578830878fa5" providerId="ADAL" clId="{5F003E7A-4EA2-4130-AB64-31D9917CF3ED}" dt="2026-03-19T22:35:14.477" v="336" actId="962"/>
          <ac:spMkLst>
            <pc:docMk/>
            <pc:sldMk cId="758478087" sldId="426"/>
            <ac:spMk id="8" creationId="{74F5A5C4-1EC5-9B11-BD48-DF240BA390A8}"/>
          </ac:spMkLst>
        </pc:spChg>
        <pc:picChg chg="mod">
          <ac:chgData name="Abigail Bagolor" userId="ccf462a1-c552-4da4-a0cf-578830878fa5" providerId="ADAL" clId="{5F003E7A-4EA2-4130-AB64-31D9917CF3ED}" dt="2026-03-19T22:36:29.302" v="352" actId="962"/>
          <ac:picMkLst>
            <pc:docMk/>
            <pc:sldMk cId="758478087" sldId="426"/>
            <ac:picMk id="12" creationId="{42C79CFC-45AE-04B2-30DA-95B0D356486F}"/>
          </ac:picMkLst>
        </pc:picChg>
      </pc:sldChg>
      <pc:sldChg chg="modSp mod">
        <pc:chgData name="Abigail Bagolor" userId="ccf462a1-c552-4da4-a0cf-578830878fa5" providerId="ADAL" clId="{5F003E7A-4EA2-4130-AB64-31D9917CF3ED}" dt="2026-03-19T22:35:37.013" v="341" actId="962"/>
        <pc:sldMkLst>
          <pc:docMk/>
          <pc:sldMk cId="4021799181" sldId="431"/>
        </pc:sldMkLst>
        <pc:picChg chg="mod">
          <ac:chgData name="Abigail Bagolor" userId="ccf462a1-c552-4da4-a0cf-578830878fa5" providerId="ADAL" clId="{5F003E7A-4EA2-4130-AB64-31D9917CF3ED}" dt="2026-03-19T22:35:37.013" v="341" actId="962"/>
          <ac:picMkLst>
            <pc:docMk/>
            <pc:sldMk cId="4021799181" sldId="431"/>
            <ac:picMk id="4" creationId="{493E2B9B-D0F6-C2ED-76AD-3A87759AB35B}"/>
          </ac:picMkLst>
        </pc:picChg>
      </pc:sldChg>
      <pc:sldChg chg="addSp modSp mod">
        <pc:chgData name="Abigail Bagolor" userId="ccf462a1-c552-4da4-a0cf-578830878fa5" providerId="ADAL" clId="{5F003E7A-4EA2-4130-AB64-31D9917CF3ED}" dt="2026-03-19T18:50:32.898" v="229" actId="962"/>
        <pc:sldMkLst>
          <pc:docMk/>
          <pc:sldMk cId="2099830229" sldId="432"/>
        </pc:sldMkLst>
        <pc:spChg chg="add mod ord">
          <ac:chgData name="Abigail Bagolor" userId="ccf462a1-c552-4da4-a0cf-578830878fa5" providerId="ADAL" clId="{5F003E7A-4EA2-4130-AB64-31D9917CF3ED}" dt="2026-03-19T18:49:51.405" v="223" actId="13244"/>
          <ac:spMkLst>
            <pc:docMk/>
            <pc:sldMk cId="2099830229" sldId="432"/>
            <ac:spMk id="4" creationId="{96888900-EF1D-578D-33E1-BB96DF4419F4}"/>
          </ac:spMkLst>
        </pc:spChg>
        <pc:picChg chg="mod">
          <ac:chgData name="Abigail Bagolor" userId="ccf462a1-c552-4da4-a0cf-578830878fa5" providerId="ADAL" clId="{5F003E7A-4EA2-4130-AB64-31D9917CF3ED}" dt="2026-03-19T18:50:32.898" v="229" actId="962"/>
          <ac:picMkLst>
            <pc:docMk/>
            <pc:sldMk cId="2099830229" sldId="432"/>
            <ac:picMk id="3" creationId="{0AE4B26C-7A4B-6C44-9F7B-8FB0EB916C80}"/>
          </ac:picMkLst>
        </pc:picChg>
      </pc:sldChg>
      <pc:sldChg chg="modSp mod">
        <pc:chgData name="Abigail Bagolor" userId="ccf462a1-c552-4da4-a0cf-578830878fa5" providerId="ADAL" clId="{5F003E7A-4EA2-4130-AB64-31D9917CF3ED}" dt="2026-03-19T22:35:31.883" v="338" actId="962"/>
        <pc:sldMkLst>
          <pc:docMk/>
          <pc:sldMk cId="1632651839" sldId="433"/>
        </pc:sldMkLst>
        <pc:spChg chg="mod">
          <ac:chgData name="Abigail Bagolor" userId="ccf462a1-c552-4da4-a0cf-578830878fa5" providerId="ADAL" clId="{5F003E7A-4EA2-4130-AB64-31D9917CF3ED}" dt="2026-03-19T15:28:56.855" v="50" actId="33553"/>
          <ac:spMkLst>
            <pc:docMk/>
            <pc:sldMk cId="1632651839" sldId="433"/>
            <ac:spMk id="2" creationId="{E8821F73-6810-0818-D69B-4BEBBAF36FE4}"/>
          </ac:spMkLst>
        </pc:spChg>
        <pc:picChg chg="mod">
          <ac:chgData name="Abigail Bagolor" userId="ccf462a1-c552-4da4-a0cf-578830878fa5" providerId="ADAL" clId="{5F003E7A-4EA2-4130-AB64-31D9917CF3ED}" dt="2026-03-19T22:35:31.883" v="338" actId="962"/>
          <ac:picMkLst>
            <pc:docMk/>
            <pc:sldMk cId="1632651839" sldId="433"/>
            <ac:picMk id="6" creationId="{9B1DC8BB-6FCB-520D-4B42-7EC7B4F070C9}"/>
          </ac:picMkLst>
        </pc:picChg>
      </pc:sldChg>
      <pc:sldChg chg="modSp mod">
        <pc:chgData name="Abigail Bagolor" userId="ccf462a1-c552-4da4-a0cf-578830878fa5" providerId="ADAL" clId="{5F003E7A-4EA2-4130-AB64-31D9917CF3ED}" dt="2026-03-19T22:35:34.337" v="339" actId="962"/>
        <pc:sldMkLst>
          <pc:docMk/>
          <pc:sldMk cId="4184461976" sldId="434"/>
        </pc:sldMkLst>
        <pc:spChg chg="mod">
          <ac:chgData name="Abigail Bagolor" userId="ccf462a1-c552-4da4-a0cf-578830878fa5" providerId="ADAL" clId="{5F003E7A-4EA2-4130-AB64-31D9917CF3ED}" dt="2026-03-19T22:08:43.775" v="244" actId="962"/>
          <ac:spMkLst>
            <pc:docMk/>
            <pc:sldMk cId="4184461976" sldId="434"/>
            <ac:spMk id="7" creationId="{9D4E9816-A986-4A3E-9EFD-1AD779AF92E8}"/>
          </ac:spMkLst>
        </pc:spChg>
        <pc:spChg chg="mod">
          <ac:chgData name="Abigail Bagolor" userId="ccf462a1-c552-4da4-a0cf-578830878fa5" providerId="ADAL" clId="{5F003E7A-4EA2-4130-AB64-31D9917CF3ED}" dt="2026-03-19T15:29:06.212" v="52" actId="33553"/>
          <ac:spMkLst>
            <pc:docMk/>
            <pc:sldMk cId="4184461976" sldId="434"/>
            <ac:spMk id="18" creationId="{40171964-20A1-4350-88D9-AC626BC0EBAF}"/>
          </ac:spMkLst>
        </pc:spChg>
        <pc:graphicFrameChg chg="mod">
          <ac:chgData name="Abigail Bagolor" userId="ccf462a1-c552-4da4-a0cf-578830878fa5" providerId="ADAL" clId="{5F003E7A-4EA2-4130-AB64-31D9917CF3ED}" dt="2026-03-19T22:35:34.337" v="339" actId="962"/>
          <ac:graphicFrameMkLst>
            <pc:docMk/>
            <pc:sldMk cId="4184461976" sldId="434"/>
            <ac:graphicFrameMk id="34" creationId="{D573FF42-9CE2-44CB-B856-0FEFFEE242A0}"/>
          </ac:graphicFrameMkLst>
        </pc:graphicFrameChg>
        <pc:picChg chg="mod">
          <ac:chgData name="Abigail Bagolor" userId="ccf462a1-c552-4da4-a0cf-578830878fa5" providerId="ADAL" clId="{5F003E7A-4EA2-4130-AB64-31D9917CF3ED}" dt="2026-03-19T22:08:44.573" v="245" actId="962"/>
          <ac:picMkLst>
            <pc:docMk/>
            <pc:sldMk cId="4184461976" sldId="434"/>
            <ac:picMk id="36" creationId="{87891845-1634-4FEA-B329-1B1A89807F1A}"/>
          </ac:picMkLst>
        </pc:picChg>
      </pc:sldChg>
      <pc:sldChg chg="modSp mod">
        <pc:chgData name="Abigail Bagolor" userId="ccf462a1-c552-4da4-a0cf-578830878fa5" providerId="ADAL" clId="{5F003E7A-4EA2-4130-AB64-31D9917CF3ED}" dt="2026-03-19T22:08:22.112" v="243" actId="13244"/>
        <pc:sldMkLst>
          <pc:docMk/>
          <pc:sldMk cId="2001015708" sldId="475"/>
        </pc:sldMkLst>
        <pc:spChg chg="mod">
          <ac:chgData name="Abigail Bagolor" userId="ccf462a1-c552-4da4-a0cf-578830878fa5" providerId="ADAL" clId="{5F003E7A-4EA2-4130-AB64-31D9917CF3ED}" dt="2026-03-19T22:08:09.476" v="240" actId="962"/>
          <ac:spMkLst>
            <pc:docMk/>
            <pc:sldMk cId="2001015708" sldId="475"/>
            <ac:spMk id="2" creationId="{4E5FDD62-0D68-25FF-1DA0-BF5420797E4C}"/>
          </ac:spMkLst>
        </pc:spChg>
        <pc:spChg chg="mod">
          <ac:chgData name="Abigail Bagolor" userId="ccf462a1-c552-4da4-a0cf-578830878fa5" providerId="ADAL" clId="{5F003E7A-4EA2-4130-AB64-31D9917CF3ED}" dt="2026-03-19T15:29:00.885" v="51" actId="33553"/>
          <ac:spMkLst>
            <pc:docMk/>
            <pc:sldMk cId="2001015708" sldId="475"/>
            <ac:spMk id="6" creationId="{A6D750D9-52D2-7B3E-4E4F-169FB4560F18}"/>
          </ac:spMkLst>
        </pc:spChg>
        <pc:spChg chg="mod">
          <ac:chgData name="Abigail Bagolor" userId="ccf462a1-c552-4da4-a0cf-578830878fa5" providerId="ADAL" clId="{5F003E7A-4EA2-4130-AB64-31D9917CF3ED}" dt="2026-03-19T22:08:10.453" v="241" actId="962"/>
          <ac:spMkLst>
            <pc:docMk/>
            <pc:sldMk cId="2001015708" sldId="475"/>
            <ac:spMk id="8" creationId="{32E4CF99-4A48-C818-FE17-0C530D5EB773}"/>
          </ac:spMkLst>
        </pc:spChg>
        <pc:graphicFrameChg chg="ord">
          <ac:chgData name="Abigail Bagolor" userId="ccf462a1-c552-4da4-a0cf-578830878fa5" providerId="ADAL" clId="{5F003E7A-4EA2-4130-AB64-31D9917CF3ED}" dt="2026-03-19T22:08:22.112" v="243" actId="13244"/>
          <ac:graphicFrameMkLst>
            <pc:docMk/>
            <pc:sldMk cId="2001015708" sldId="475"/>
            <ac:graphicFrameMk id="10" creationId="{5DA1C485-2583-3856-5A4B-284B934E18D2}"/>
          </ac:graphicFrameMkLst>
        </pc:graphicFrameChg>
        <pc:picChg chg="mod">
          <ac:chgData name="Abigail Bagolor" userId="ccf462a1-c552-4da4-a0cf-578830878fa5" providerId="ADAL" clId="{5F003E7A-4EA2-4130-AB64-31D9917CF3ED}" dt="2026-03-19T22:08:16.016" v="242" actId="962"/>
          <ac:picMkLst>
            <pc:docMk/>
            <pc:sldMk cId="2001015708" sldId="475"/>
            <ac:picMk id="3" creationId="{94C5E996-FE71-3D15-5FFC-7F96B0FB6B9B}"/>
          </ac:picMkLst>
        </pc:picChg>
      </pc:sldChg>
      <pc:sldChg chg="modSp mod">
        <pc:chgData name="Abigail Bagolor" userId="ccf462a1-c552-4da4-a0cf-578830878fa5" providerId="ADAL" clId="{5F003E7A-4EA2-4130-AB64-31D9917CF3ED}" dt="2026-03-19T22:31:28.768" v="330" actId="962"/>
        <pc:sldMkLst>
          <pc:docMk/>
          <pc:sldMk cId="2505473712" sldId="478"/>
        </pc:sldMkLst>
        <pc:spChg chg="mod">
          <ac:chgData name="Abigail Bagolor" userId="ccf462a1-c552-4da4-a0cf-578830878fa5" providerId="ADAL" clId="{5F003E7A-4EA2-4130-AB64-31D9917CF3ED}" dt="2026-03-19T18:50:51.012" v="232" actId="962"/>
          <ac:spMkLst>
            <pc:docMk/>
            <pc:sldMk cId="2505473712" sldId="478"/>
            <ac:spMk id="3" creationId="{29FDCCE2-6775-2422-F786-522A91BD85C1}"/>
          </ac:spMkLst>
        </pc:spChg>
        <pc:graphicFrameChg chg="mod">
          <ac:chgData name="Abigail Bagolor" userId="ccf462a1-c552-4da4-a0cf-578830878fa5" providerId="ADAL" clId="{5F003E7A-4EA2-4130-AB64-31D9917CF3ED}" dt="2026-03-19T22:31:28.768" v="330" actId="962"/>
          <ac:graphicFrameMkLst>
            <pc:docMk/>
            <pc:sldMk cId="2505473712" sldId="478"/>
            <ac:graphicFrameMk id="11" creationId="{280D4341-E0BB-B99F-7D29-E2F21154A276}"/>
          </ac:graphicFrameMkLst>
        </pc:graphicFrameChg>
        <pc:picChg chg="mod">
          <ac:chgData name="Abigail Bagolor" userId="ccf462a1-c552-4da4-a0cf-578830878fa5" providerId="ADAL" clId="{5F003E7A-4EA2-4130-AB64-31D9917CF3ED}" dt="2026-03-19T18:50:53.253" v="233" actId="962"/>
          <ac:picMkLst>
            <pc:docMk/>
            <pc:sldMk cId="2505473712" sldId="478"/>
            <ac:picMk id="5" creationId="{F2809DFC-6E53-53C7-7561-6605A00440F9}"/>
          </ac:picMkLst>
        </pc:picChg>
        <pc:picChg chg="mod">
          <ac:chgData name="Abigail Bagolor" userId="ccf462a1-c552-4da4-a0cf-578830878fa5" providerId="ADAL" clId="{5F003E7A-4EA2-4130-AB64-31D9917CF3ED}" dt="2026-03-19T18:50:35.254" v="230" actId="962"/>
          <ac:picMkLst>
            <pc:docMk/>
            <pc:sldMk cId="2505473712" sldId="478"/>
            <ac:picMk id="13" creationId="{3A1D8C8E-9E99-2FF4-AF2C-7BB326B95BD5}"/>
          </ac:picMkLst>
        </pc:picChg>
      </pc:sldChg>
      <pc:sldChg chg="modSp mod">
        <pc:chgData name="Abigail Bagolor" userId="ccf462a1-c552-4da4-a0cf-578830878fa5" providerId="ADAL" clId="{5F003E7A-4EA2-4130-AB64-31D9917CF3ED}" dt="2026-03-19T22:35:29.202" v="337" actId="962"/>
        <pc:sldMkLst>
          <pc:docMk/>
          <pc:sldMk cId="198076201" sldId="479"/>
        </pc:sldMkLst>
        <pc:spChg chg="mod">
          <ac:chgData name="Abigail Bagolor" userId="ccf462a1-c552-4da4-a0cf-578830878fa5" providerId="ADAL" clId="{5F003E7A-4EA2-4130-AB64-31D9917CF3ED}" dt="2026-03-19T18:51:18.906" v="239" actId="962"/>
          <ac:spMkLst>
            <pc:docMk/>
            <pc:sldMk cId="198076201" sldId="479"/>
            <ac:spMk id="3" creationId="{08FA6F03-47F7-DE8C-AC39-E42C454C9D9A}"/>
          </ac:spMkLst>
        </pc:spChg>
        <pc:graphicFrameChg chg="mod">
          <ac:chgData name="Abigail Bagolor" userId="ccf462a1-c552-4da4-a0cf-578830878fa5" providerId="ADAL" clId="{5F003E7A-4EA2-4130-AB64-31D9917CF3ED}" dt="2026-03-19T22:35:29.202" v="337" actId="962"/>
          <ac:graphicFrameMkLst>
            <pc:docMk/>
            <pc:sldMk cId="198076201" sldId="479"/>
            <ac:graphicFrameMk id="9" creationId="{E38041CB-1D57-1513-1FDA-37B20B2ECA55}"/>
          </ac:graphicFrameMkLst>
        </pc:graphicFrameChg>
        <pc:picChg chg="mod">
          <ac:chgData name="Abigail Bagolor" userId="ccf462a1-c552-4da4-a0cf-578830878fa5" providerId="ADAL" clId="{5F003E7A-4EA2-4130-AB64-31D9917CF3ED}" dt="2026-03-19T18:51:09.708" v="234" actId="962"/>
          <ac:picMkLst>
            <pc:docMk/>
            <pc:sldMk cId="198076201" sldId="479"/>
            <ac:picMk id="4" creationId="{5788AAF2-F160-D656-7D67-A1A5EE1FAEA7}"/>
          </ac:picMkLst>
        </pc:picChg>
      </pc:sldChg>
      <pc:sldChg chg="modSp mod">
        <pc:chgData name="Abigail Bagolor" userId="ccf462a1-c552-4da4-a0cf-578830878fa5" providerId="ADAL" clId="{5F003E7A-4EA2-4130-AB64-31D9917CF3ED}" dt="2026-03-19T22:35:35.832" v="340" actId="962"/>
        <pc:sldMkLst>
          <pc:docMk/>
          <pc:sldMk cId="2226924992" sldId="480"/>
        </pc:sldMkLst>
        <pc:picChg chg="mod">
          <ac:chgData name="Abigail Bagolor" userId="ccf462a1-c552-4da4-a0cf-578830878fa5" providerId="ADAL" clId="{5F003E7A-4EA2-4130-AB64-31D9917CF3ED}" dt="2026-03-19T22:35:35.832" v="340" actId="962"/>
          <ac:picMkLst>
            <pc:docMk/>
            <pc:sldMk cId="2226924992" sldId="480"/>
            <ac:picMk id="3" creationId="{D5A74910-2703-9C85-8428-2FC1C9A7293F}"/>
          </ac:picMkLst>
        </pc:picChg>
      </pc:sldChg>
      <pc:sldChg chg="modSp mod">
        <pc:chgData name="Abigail Bagolor" userId="ccf462a1-c552-4da4-a0cf-578830878fa5" providerId="ADAL" clId="{5F003E7A-4EA2-4130-AB64-31D9917CF3ED}" dt="2026-03-19T22:35:37.912" v="342" actId="962"/>
        <pc:sldMkLst>
          <pc:docMk/>
          <pc:sldMk cId="2251805878" sldId="481"/>
        </pc:sldMkLst>
        <pc:picChg chg="mod">
          <ac:chgData name="Abigail Bagolor" userId="ccf462a1-c552-4da4-a0cf-578830878fa5" providerId="ADAL" clId="{5F003E7A-4EA2-4130-AB64-31D9917CF3ED}" dt="2026-03-19T22:35:37.912" v="342" actId="962"/>
          <ac:picMkLst>
            <pc:docMk/>
            <pc:sldMk cId="2251805878" sldId="481"/>
            <ac:picMk id="4" creationId="{47414C91-D669-38B2-E1AD-CEC76714FF9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ashoenv.sharepoint.com/sites/HousingandHomelessServices/DocsRegionalEfforts_1/CoC%20and%20BFZ/$CoC/HUD%20Reporting/Point%20in%20Time%20Count%20(PIT)/2025%20PIT/Year%20over%20Year%20PIT%20Count%20Sheltered%20and%20Unshelt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ashoenv.sharepoint.com/sites/HousingandHomelessServices/DocsRegionalEfforts_1/CoC%20and%20BFZ/$CoC/HUD%20Reporting/Year%20Over%20Year%20Comparison%202022%20to%20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larkcountynv-my.sharepoint.com/personal/ranckaw_clarkcountynv_gov/Documents/LSA%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PIT Count Sheltered and Unsheltered 2019-2024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'[Year over Year PIT Count Sheltered and Unsheltered.xlsx]Sheet2'!$B$1</c:f>
              <c:strCache>
                <c:ptCount val="1"/>
                <c:pt idx="0">
                  <c:v>Sheltered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 over Year PIT Count Sheltered and Unsheltered.xlsx]Sheet2'!$A$2:$A$18</c:f>
              <c:numCache>
                <c:formatCode>m/d/yyyy</c:formatCode>
                <c:ptCount val="7"/>
                <c:pt idx="0">
                  <c:v>43489</c:v>
                </c:pt>
                <c:pt idx="1">
                  <c:v>43860</c:v>
                </c:pt>
                <c:pt idx="2">
                  <c:v>44231</c:v>
                </c:pt>
                <c:pt idx="3">
                  <c:v>44616</c:v>
                </c:pt>
                <c:pt idx="4">
                  <c:v>44952</c:v>
                </c:pt>
                <c:pt idx="5">
                  <c:v>45316</c:v>
                </c:pt>
                <c:pt idx="6">
                  <c:v>45679</c:v>
                </c:pt>
              </c:numCache>
              <c:extLst/>
            </c:numRef>
          </c:cat>
          <c:val>
            <c:numRef>
              <c:f>'[Year over Year PIT Count Sheltered and Unsheltered.xlsx]Sheet2'!$B$2:$B$18</c:f>
              <c:numCache>
                <c:formatCode>General</c:formatCode>
                <c:ptCount val="7"/>
                <c:pt idx="0">
                  <c:v>1030</c:v>
                </c:pt>
                <c:pt idx="1">
                  <c:v>772</c:v>
                </c:pt>
                <c:pt idx="2">
                  <c:v>928</c:v>
                </c:pt>
                <c:pt idx="3">
                  <c:v>1188</c:v>
                </c:pt>
                <c:pt idx="4">
                  <c:v>1361</c:v>
                </c:pt>
                <c:pt idx="5">
                  <c:v>1397</c:v>
                </c:pt>
                <c:pt idx="6">
                  <c:v>1389</c:v>
                </c:pt>
              </c:numCache>
              <c:extLst/>
            </c:numRef>
          </c:val>
          <c:extLst>
            <c:ext xmlns:c16="http://schemas.microsoft.com/office/drawing/2014/chart" uri="{C3380CC4-5D6E-409C-BE32-E72D297353CC}">
              <c16:uniqueId val="{00000000-43F7-44B3-A4B3-D1C89D94E2F7}"/>
            </c:ext>
          </c:extLst>
        </c:ser>
        <c:ser>
          <c:idx val="1"/>
          <c:order val="1"/>
          <c:tx>
            <c:strRef>
              <c:f>'[Year over Year PIT Count Sheltered and Unsheltered.xlsx]Sheet2'!$C$1</c:f>
              <c:strCache>
                <c:ptCount val="1"/>
                <c:pt idx="0">
                  <c:v>Unsheltered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 over Year PIT Count Sheltered and Unsheltered.xlsx]Sheet2'!$A$2:$A$18</c:f>
              <c:numCache>
                <c:formatCode>m/d/yyyy</c:formatCode>
                <c:ptCount val="7"/>
                <c:pt idx="0">
                  <c:v>43489</c:v>
                </c:pt>
                <c:pt idx="1">
                  <c:v>43860</c:v>
                </c:pt>
                <c:pt idx="2">
                  <c:v>44231</c:v>
                </c:pt>
                <c:pt idx="3">
                  <c:v>44616</c:v>
                </c:pt>
                <c:pt idx="4">
                  <c:v>44952</c:v>
                </c:pt>
                <c:pt idx="5">
                  <c:v>45316</c:v>
                </c:pt>
                <c:pt idx="6">
                  <c:v>45679</c:v>
                </c:pt>
              </c:numCache>
              <c:extLst/>
            </c:numRef>
          </c:cat>
          <c:val>
            <c:numRef>
              <c:f>'[Year over Year PIT Count Sheltered and Unsheltered.xlsx]Sheet2'!$C$2:$C$17</c:f>
              <c:numCache>
                <c:formatCode>General</c:formatCode>
                <c:ptCount val="6"/>
                <c:pt idx="0">
                  <c:v>226</c:v>
                </c:pt>
                <c:pt idx="1">
                  <c:v>459</c:v>
                </c:pt>
                <c:pt idx="2">
                  <c:v>780</c:v>
                </c:pt>
                <c:pt idx="3">
                  <c:v>417</c:v>
                </c:pt>
                <c:pt idx="4">
                  <c:v>329</c:v>
                </c:pt>
                <c:pt idx="5">
                  <c:v>363</c:v>
                </c:pt>
              </c:numCache>
              <c:extLst/>
            </c:numRef>
          </c:val>
          <c:extLst>
            <c:ext xmlns:c16="http://schemas.microsoft.com/office/drawing/2014/chart" uri="{C3380CC4-5D6E-409C-BE32-E72D297353CC}">
              <c16:uniqueId val="{00000001-43F7-44B3-A4B3-D1C89D94E2F7}"/>
            </c:ext>
          </c:extLst>
        </c:ser>
        <c:dLbls>
          <c:showLegendKey val="0"/>
          <c:showVal val="0"/>
          <c:showCatName val="0"/>
          <c:showSerName val="0"/>
          <c:showPercent val="0"/>
          <c:showBubbleSize val="0"/>
        </c:dLbls>
        <c:gapWidth val="150"/>
        <c:overlap val="100"/>
        <c:axId val="546453680"/>
        <c:axId val="546454008"/>
        <c:extLst>
          <c:ext xmlns:c15="http://schemas.microsoft.com/office/drawing/2012/chart" uri="{02D57815-91ED-43cb-92C2-25804820EDAC}">
            <c15:filteredBarSeries>
              <c15:ser>
                <c:idx val="2"/>
                <c:order val="2"/>
                <c:tx>
                  <c:strRef>
                    <c:extLst>
                      <c:ext uri="{02D57815-91ED-43cb-92C2-25804820EDAC}">
                        <c15:formulaRef>
                          <c15:sqref>'[Year over Year PIT Count Sheltered and Unsheltered.xlsx]Sheet2'!$D$1</c15:sqref>
                        </c15:formulaRef>
                      </c:ext>
                    </c:extLst>
                    <c:strCache>
                      <c:ptCount val="1"/>
                      <c:pt idx="0">
                        <c:v>Total</c:v>
                      </c:pt>
                    </c:strCache>
                  </c:strRef>
                </c:tx>
                <c:spPr>
                  <a:solidFill>
                    <a:schemeClr val="accent3"/>
                  </a:solidFill>
                  <a:ln>
                    <a:noFill/>
                  </a:ln>
                  <a:effectLst/>
                </c:spPr>
                <c:invertIfNegative val="0"/>
                <c:cat>
                  <c:numRef>
                    <c:extLst>
                      <c:ext uri="{02D57815-91ED-43cb-92C2-25804820EDAC}">
                        <c15:formulaRef>
                          <c15:sqref>'[Year over Year PIT Count Sheltered and Unsheltered.xlsx]Sheet2'!$A$2:$A$18</c15:sqref>
                        </c15:formulaRef>
                      </c:ext>
                    </c:extLst>
                    <c:numCache>
                      <c:formatCode>m/d/yyyy</c:formatCode>
                      <c:ptCount val="7"/>
                      <c:pt idx="0">
                        <c:v>43489</c:v>
                      </c:pt>
                      <c:pt idx="1">
                        <c:v>43860</c:v>
                      </c:pt>
                      <c:pt idx="2">
                        <c:v>44231</c:v>
                      </c:pt>
                      <c:pt idx="3">
                        <c:v>44616</c:v>
                      </c:pt>
                      <c:pt idx="4">
                        <c:v>44952</c:v>
                      </c:pt>
                      <c:pt idx="5">
                        <c:v>45316</c:v>
                      </c:pt>
                      <c:pt idx="6">
                        <c:v>45679</c:v>
                      </c:pt>
                    </c:numCache>
                  </c:numRef>
                </c:cat>
                <c:val>
                  <c:numRef>
                    <c:extLst>
                      <c:ext uri="{02D57815-91ED-43cb-92C2-25804820EDAC}">
                        <c15:formulaRef>
                          <c15:sqref>'[Year over Year PIT Count Sheltered and Unsheltered.xlsx]Sheet2'!$D$2:$D$17</c15:sqref>
                        </c15:formulaRef>
                      </c:ext>
                    </c:extLst>
                    <c:numCache>
                      <c:formatCode>General</c:formatCode>
                      <c:ptCount val="6"/>
                      <c:pt idx="0">
                        <c:v>1256</c:v>
                      </c:pt>
                      <c:pt idx="1">
                        <c:v>1231</c:v>
                      </c:pt>
                      <c:pt idx="2">
                        <c:v>1708</c:v>
                      </c:pt>
                      <c:pt idx="3">
                        <c:v>1605</c:v>
                      </c:pt>
                      <c:pt idx="4">
                        <c:v>1690</c:v>
                      </c:pt>
                      <c:pt idx="5">
                        <c:v>1760</c:v>
                      </c:pt>
                    </c:numCache>
                  </c:numRef>
                </c:val>
                <c:extLst>
                  <c:ext xmlns:c16="http://schemas.microsoft.com/office/drawing/2014/chart" uri="{C3380CC4-5D6E-409C-BE32-E72D297353CC}">
                    <c16:uniqueId val="{00000002-43F7-44B3-A4B3-D1C89D94E2F7}"/>
                  </c:ext>
                </c:extLst>
              </c15:ser>
            </c15:filteredBarSeries>
          </c:ext>
        </c:extLst>
      </c:barChart>
      <c:catAx>
        <c:axId val="5464536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454008"/>
        <c:crosses val="autoZero"/>
        <c:auto val="0"/>
        <c:lblAlgn val="ctr"/>
        <c:lblOffset val="100"/>
        <c:noMultiLvlLbl val="0"/>
      </c:catAx>
      <c:valAx>
        <c:axId val="546454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6453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0"/>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Bed Utilization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'Year Over Year Comparison 2022 '!$L$5</c:f>
              <c:strCache>
                <c:ptCount val="1"/>
                <c:pt idx="0">
                  <c:v>Emergency Shelter </c:v>
                </c:pt>
              </c:strCache>
            </c:strRef>
          </c:tx>
          <c:spPr>
            <a:solidFill>
              <a:schemeClr val="accent1"/>
            </a:solidFill>
            <a:ln>
              <a:noFill/>
            </a:ln>
            <a:effectLst/>
          </c:spPr>
          <c:invertIfNegative val="0"/>
          <c:cat>
            <c:numRef>
              <c:f>'Year Over Year Comparison 2022 '!$M$4:$P$4</c:f>
              <c:numCache>
                <c:formatCode>General</c:formatCode>
                <c:ptCount val="4"/>
                <c:pt idx="0">
                  <c:v>2022</c:v>
                </c:pt>
                <c:pt idx="1">
                  <c:v>2023</c:v>
                </c:pt>
                <c:pt idx="2">
                  <c:v>2024</c:v>
                </c:pt>
                <c:pt idx="3">
                  <c:v>2025</c:v>
                </c:pt>
              </c:numCache>
            </c:numRef>
          </c:cat>
          <c:val>
            <c:numRef>
              <c:f>'Year Over Year Comparison 2022 '!$M$5:$P$5</c:f>
              <c:numCache>
                <c:formatCode>0%</c:formatCode>
                <c:ptCount val="4"/>
                <c:pt idx="0">
                  <c:v>0.94200187090739007</c:v>
                </c:pt>
                <c:pt idx="1">
                  <c:v>0.92301038062283736</c:v>
                </c:pt>
                <c:pt idx="2">
                  <c:v>0.93472803347280331</c:v>
                </c:pt>
                <c:pt idx="3">
                  <c:v>0.88</c:v>
                </c:pt>
              </c:numCache>
            </c:numRef>
          </c:val>
          <c:extLst>
            <c:ext xmlns:c16="http://schemas.microsoft.com/office/drawing/2014/chart" uri="{C3380CC4-5D6E-409C-BE32-E72D297353CC}">
              <c16:uniqueId val="{00000000-7E78-4511-A21A-4AF13E053A08}"/>
            </c:ext>
          </c:extLst>
        </c:ser>
        <c:ser>
          <c:idx val="1"/>
          <c:order val="1"/>
          <c:tx>
            <c:strRef>
              <c:f>'Year Over Year Comparison 2022 '!$L$6</c:f>
              <c:strCache>
                <c:ptCount val="1"/>
                <c:pt idx="0">
                  <c:v>Transitional Housing</c:v>
                </c:pt>
              </c:strCache>
            </c:strRef>
          </c:tx>
          <c:spPr>
            <a:solidFill>
              <a:schemeClr val="accent2"/>
            </a:solidFill>
            <a:ln>
              <a:noFill/>
            </a:ln>
            <a:effectLst/>
          </c:spPr>
          <c:invertIfNegative val="0"/>
          <c:cat>
            <c:numRef>
              <c:f>'Year Over Year Comparison 2022 '!$M$4:$P$4</c:f>
              <c:numCache>
                <c:formatCode>General</c:formatCode>
                <c:ptCount val="4"/>
                <c:pt idx="0">
                  <c:v>2022</c:v>
                </c:pt>
                <c:pt idx="1">
                  <c:v>2023</c:v>
                </c:pt>
                <c:pt idx="2">
                  <c:v>2024</c:v>
                </c:pt>
                <c:pt idx="3">
                  <c:v>2025</c:v>
                </c:pt>
              </c:numCache>
            </c:numRef>
          </c:cat>
          <c:val>
            <c:numRef>
              <c:f>'Year Over Year Comparison 2022 '!$M$6:$P$6</c:f>
              <c:numCache>
                <c:formatCode>0%</c:formatCode>
                <c:ptCount val="4"/>
                <c:pt idx="0">
                  <c:v>0.55015197568389063</c:v>
                </c:pt>
                <c:pt idx="1">
                  <c:v>0.78220858895705525</c:v>
                </c:pt>
                <c:pt idx="2">
                  <c:v>0.73086419753086418</c:v>
                </c:pt>
                <c:pt idx="3">
                  <c:v>0.64</c:v>
                </c:pt>
              </c:numCache>
            </c:numRef>
          </c:val>
          <c:extLst>
            <c:ext xmlns:c16="http://schemas.microsoft.com/office/drawing/2014/chart" uri="{C3380CC4-5D6E-409C-BE32-E72D297353CC}">
              <c16:uniqueId val="{00000001-7E78-4511-A21A-4AF13E053A08}"/>
            </c:ext>
          </c:extLst>
        </c:ser>
        <c:ser>
          <c:idx val="2"/>
          <c:order val="2"/>
          <c:tx>
            <c:strRef>
              <c:f>'Year Over Year Comparison 2022 '!$L$7</c:f>
              <c:strCache>
                <c:ptCount val="1"/>
                <c:pt idx="0">
                  <c:v>Permanent Supportive Housing (Non-HUD VASH)</c:v>
                </c:pt>
              </c:strCache>
            </c:strRef>
          </c:tx>
          <c:spPr>
            <a:solidFill>
              <a:schemeClr val="accent3"/>
            </a:solidFill>
            <a:ln>
              <a:noFill/>
            </a:ln>
            <a:effectLst/>
          </c:spPr>
          <c:invertIfNegative val="0"/>
          <c:cat>
            <c:numRef>
              <c:f>'Year Over Year Comparison 2022 '!$M$4:$P$4</c:f>
              <c:numCache>
                <c:formatCode>General</c:formatCode>
                <c:ptCount val="4"/>
                <c:pt idx="0">
                  <c:v>2022</c:v>
                </c:pt>
                <c:pt idx="1">
                  <c:v>2023</c:v>
                </c:pt>
                <c:pt idx="2">
                  <c:v>2024</c:v>
                </c:pt>
                <c:pt idx="3">
                  <c:v>2025</c:v>
                </c:pt>
              </c:numCache>
            </c:numRef>
          </c:cat>
          <c:val>
            <c:numRef>
              <c:f>'Year Over Year Comparison 2022 '!$M$7:$P$7</c:f>
              <c:numCache>
                <c:formatCode>0%</c:formatCode>
                <c:ptCount val="4"/>
                <c:pt idx="0">
                  <c:v>0.97536945812807885</c:v>
                </c:pt>
                <c:pt idx="1">
                  <c:v>0.76923076923076927</c:v>
                </c:pt>
                <c:pt idx="2">
                  <c:v>0.85635359116022103</c:v>
                </c:pt>
                <c:pt idx="3">
                  <c:v>0.91639999999999999</c:v>
                </c:pt>
              </c:numCache>
            </c:numRef>
          </c:val>
          <c:extLst>
            <c:ext xmlns:c16="http://schemas.microsoft.com/office/drawing/2014/chart" uri="{C3380CC4-5D6E-409C-BE32-E72D297353CC}">
              <c16:uniqueId val="{00000002-7E78-4511-A21A-4AF13E053A08}"/>
            </c:ext>
          </c:extLst>
        </c:ser>
        <c:dLbls>
          <c:showLegendKey val="0"/>
          <c:showVal val="0"/>
          <c:showCatName val="0"/>
          <c:showSerName val="0"/>
          <c:showPercent val="0"/>
          <c:showBubbleSize val="0"/>
        </c:dLbls>
        <c:gapWidth val="219"/>
        <c:overlap val="-27"/>
        <c:axId val="498954640"/>
        <c:axId val="1910030704"/>
      </c:barChart>
      <c:catAx>
        <c:axId val="4989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0030704"/>
        <c:crosses val="autoZero"/>
        <c:auto val="1"/>
        <c:lblAlgn val="ctr"/>
        <c:lblOffset val="100"/>
        <c:noMultiLvlLbl val="0"/>
      </c:catAx>
      <c:valAx>
        <c:axId val="1910030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95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AHAR -Federal Reports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193793616275829E-2"/>
          <c:y val="9.0493738099614696E-2"/>
          <c:w val="0.92680620638372413"/>
          <c:h val="0.817022970128082"/>
        </c:manualLayout>
      </c:layout>
      <c:lineChart>
        <c:grouping val="standard"/>
        <c:varyColors val="0"/>
        <c:ser>
          <c:idx val="0"/>
          <c:order val="0"/>
          <c:tx>
            <c:strRef>
              <c:f>Sheet1!$C$1</c:f>
              <c:strCache>
                <c:ptCount val="1"/>
                <c:pt idx="0">
                  <c:v>Unsheltered</c:v>
                </c:pt>
              </c:strCache>
            </c:strRef>
          </c:tx>
          <c:spPr>
            <a:ln w="28575" cap="rnd">
              <a:solidFill>
                <a:schemeClr val="accent1"/>
              </a:solidFill>
              <a:round/>
            </a:ln>
            <a:effectLst/>
          </c:spPr>
          <c:marker>
            <c:symbol val="none"/>
          </c:marker>
          <c:cat>
            <c:numRef>
              <c:f>Sheet1!$B$13:$B$22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Sheet1!$C$13:$C$22</c:f>
              <c:numCache>
                <c:formatCode>General</c:formatCode>
                <c:ptCount val="10"/>
                <c:pt idx="0">
                  <c:v>3731</c:v>
                </c:pt>
                <c:pt idx="1">
                  <c:v>4353</c:v>
                </c:pt>
                <c:pt idx="2">
                  <c:v>3884</c:v>
                </c:pt>
                <c:pt idx="3">
                  <c:v>3317</c:v>
                </c:pt>
                <c:pt idx="4">
                  <c:v>3461</c:v>
                </c:pt>
                <c:pt idx="5">
                  <c:v>2794</c:v>
                </c:pt>
                <c:pt idx="6">
                  <c:v>2867</c:v>
                </c:pt>
                <c:pt idx="7">
                  <c:v>3912</c:v>
                </c:pt>
                <c:pt idx="8">
                  <c:v>4202</c:v>
                </c:pt>
                <c:pt idx="9">
                  <c:v>4202</c:v>
                </c:pt>
              </c:numCache>
            </c:numRef>
          </c:val>
          <c:smooth val="0"/>
          <c:extLst>
            <c:ext xmlns:c16="http://schemas.microsoft.com/office/drawing/2014/chart" uri="{C3380CC4-5D6E-409C-BE32-E72D297353CC}">
              <c16:uniqueId val="{00000000-474A-46EC-83E6-51AD721FF294}"/>
            </c:ext>
          </c:extLst>
        </c:ser>
        <c:ser>
          <c:idx val="1"/>
          <c:order val="1"/>
          <c:tx>
            <c:strRef>
              <c:f>Sheet1!$D$1</c:f>
              <c:strCache>
                <c:ptCount val="1"/>
                <c:pt idx="0">
                  <c:v>Sheltered</c:v>
                </c:pt>
              </c:strCache>
            </c:strRef>
          </c:tx>
          <c:spPr>
            <a:ln w="28575" cap="rnd">
              <a:solidFill>
                <a:schemeClr val="accent2"/>
              </a:solidFill>
              <a:round/>
            </a:ln>
            <a:effectLst/>
          </c:spPr>
          <c:marker>
            <c:symbol val="none"/>
          </c:marker>
          <c:cat>
            <c:numRef>
              <c:f>Sheet1!$B$13:$B$22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Sheet1!$D$13:$D$22</c:f>
              <c:numCache>
                <c:formatCode>General</c:formatCode>
                <c:ptCount val="10"/>
                <c:pt idx="0">
                  <c:v>2477</c:v>
                </c:pt>
                <c:pt idx="1">
                  <c:v>2137</c:v>
                </c:pt>
                <c:pt idx="2">
                  <c:v>2199</c:v>
                </c:pt>
                <c:pt idx="3">
                  <c:v>2213</c:v>
                </c:pt>
                <c:pt idx="4">
                  <c:v>1822</c:v>
                </c:pt>
                <c:pt idx="5">
                  <c:v>2289</c:v>
                </c:pt>
                <c:pt idx="6">
                  <c:v>2778</c:v>
                </c:pt>
                <c:pt idx="7">
                  <c:v>2654</c:v>
                </c:pt>
                <c:pt idx="8">
                  <c:v>3704</c:v>
                </c:pt>
                <c:pt idx="9">
                  <c:v>3539</c:v>
                </c:pt>
              </c:numCache>
            </c:numRef>
          </c:val>
          <c:smooth val="0"/>
          <c:extLst>
            <c:ext xmlns:c16="http://schemas.microsoft.com/office/drawing/2014/chart" uri="{C3380CC4-5D6E-409C-BE32-E72D297353CC}">
              <c16:uniqueId val="{00000001-474A-46EC-83E6-51AD721FF294}"/>
            </c:ext>
          </c:extLst>
        </c:ser>
        <c:ser>
          <c:idx val="2"/>
          <c:order val="2"/>
          <c:tx>
            <c:strRef>
              <c:f>Sheet1!$E$1</c:f>
              <c:strCache>
                <c:ptCount val="1"/>
                <c:pt idx="0">
                  <c:v>Total beds</c:v>
                </c:pt>
              </c:strCache>
            </c:strRef>
          </c:tx>
          <c:spPr>
            <a:ln w="28575" cap="rnd">
              <a:solidFill>
                <a:schemeClr val="accent3"/>
              </a:solidFill>
              <a:round/>
            </a:ln>
            <a:effectLst/>
          </c:spPr>
          <c:marker>
            <c:symbol val="none"/>
          </c:marker>
          <c:cat>
            <c:numRef>
              <c:f>Sheet1!$B$13:$B$22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Sheet1!$E$13:$E$22</c:f>
              <c:numCache>
                <c:formatCode>General</c:formatCode>
                <c:ptCount val="10"/>
                <c:pt idx="0">
                  <c:v>5017</c:v>
                </c:pt>
                <c:pt idx="1">
                  <c:v>5255</c:v>
                </c:pt>
                <c:pt idx="2">
                  <c:v>5138</c:v>
                </c:pt>
                <c:pt idx="3">
                  <c:v>4963</c:v>
                </c:pt>
                <c:pt idx="4">
                  <c:v>5598</c:v>
                </c:pt>
                <c:pt idx="5">
                  <c:v>5813</c:v>
                </c:pt>
                <c:pt idx="6">
                  <c:v>6199</c:v>
                </c:pt>
                <c:pt idx="7">
                  <c:v>7985</c:v>
                </c:pt>
                <c:pt idx="8">
                  <c:v>8827</c:v>
                </c:pt>
                <c:pt idx="9">
                  <c:v>9950</c:v>
                </c:pt>
              </c:numCache>
            </c:numRef>
          </c:val>
          <c:smooth val="0"/>
          <c:extLst>
            <c:ext xmlns:c16="http://schemas.microsoft.com/office/drawing/2014/chart" uri="{C3380CC4-5D6E-409C-BE32-E72D297353CC}">
              <c16:uniqueId val="{00000002-474A-46EC-83E6-51AD721FF294}"/>
            </c:ext>
          </c:extLst>
        </c:ser>
        <c:ser>
          <c:idx val="3"/>
          <c:order val="3"/>
          <c:tx>
            <c:strRef>
              <c:f>Sheet1!$F$1</c:f>
              <c:strCache>
                <c:ptCount val="1"/>
                <c:pt idx="0">
                  <c:v>Households</c:v>
                </c:pt>
              </c:strCache>
            </c:strRef>
          </c:tx>
          <c:spPr>
            <a:ln w="28575" cap="rnd">
              <a:solidFill>
                <a:schemeClr val="accent4"/>
              </a:solidFill>
              <a:round/>
            </a:ln>
            <a:effectLst/>
          </c:spPr>
          <c:marker>
            <c:symbol val="none"/>
          </c:marker>
          <c:cat>
            <c:numRef>
              <c:f>Sheet1!$B$13:$B$22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Sheet1!$F$13:$F$22</c:f>
              <c:numCache>
                <c:formatCode>General</c:formatCode>
                <c:ptCount val="10"/>
                <c:pt idx="2">
                  <c:v>8841</c:v>
                </c:pt>
                <c:pt idx="3">
                  <c:v>9138</c:v>
                </c:pt>
                <c:pt idx="4">
                  <c:v>9031</c:v>
                </c:pt>
                <c:pt idx="5">
                  <c:v>12466</c:v>
                </c:pt>
                <c:pt idx="6">
                  <c:v>14425</c:v>
                </c:pt>
                <c:pt idx="7">
                  <c:v>14824</c:v>
                </c:pt>
                <c:pt idx="8">
                  <c:v>16387</c:v>
                </c:pt>
                <c:pt idx="9">
                  <c:v>16101</c:v>
                </c:pt>
              </c:numCache>
            </c:numRef>
          </c:val>
          <c:smooth val="0"/>
          <c:extLst>
            <c:ext xmlns:c16="http://schemas.microsoft.com/office/drawing/2014/chart" uri="{C3380CC4-5D6E-409C-BE32-E72D297353CC}">
              <c16:uniqueId val="{00000003-474A-46EC-83E6-51AD721FF294}"/>
            </c:ext>
          </c:extLst>
        </c:ser>
        <c:ser>
          <c:idx val="4"/>
          <c:order val="4"/>
          <c:tx>
            <c:strRef>
              <c:f>Sheet1!$G$1</c:f>
              <c:strCache>
                <c:ptCount val="1"/>
                <c:pt idx="0">
                  <c:v>People</c:v>
                </c:pt>
              </c:strCache>
            </c:strRef>
          </c:tx>
          <c:spPr>
            <a:ln w="28575" cap="rnd">
              <a:solidFill>
                <a:schemeClr val="accent5"/>
              </a:solidFill>
              <a:round/>
            </a:ln>
            <a:effectLst/>
          </c:spPr>
          <c:marker>
            <c:symbol val="none"/>
          </c:marker>
          <c:cat>
            <c:numRef>
              <c:f>Sheet1!$B$13:$B$22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Sheet1!$G$13:$G$22</c:f>
              <c:numCache>
                <c:formatCode>General</c:formatCode>
                <c:ptCount val="10"/>
                <c:pt idx="2">
                  <c:v>11232</c:v>
                </c:pt>
                <c:pt idx="3">
                  <c:v>10892</c:v>
                </c:pt>
                <c:pt idx="4">
                  <c:v>11073</c:v>
                </c:pt>
                <c:pt idx="5">
                  <c:v>14816</c:v>
                </c:pt>
                <c:pt idx="6">
                  <c:v>17740</c:v>
                </c:pt>
                <c:pt idx="7">
                  <c:v>18636</c:v>
                </c:pt>
                <c:pt idx="8">
                  <c:v>21231</c:v>
                </c:pt>
                <c:pt idx="9">
                  <c:v>21235</c:v>
                </c:pt>
              </c:numCache>
            </c:numRef>
          </c:val>
          <c:smooth val="0"/>
          <c:extLst>
            <c:ext xmlns:c16="http://schemas.microsoft.com/office/drawing/2014/chart" uri="{C3380CC4-5D6E-409C-BE32-E72D297353CC}">
              <c16:uniqueId val="{00000004-474A-46EC-83E6-51AD721FF294}"/>
            </c:ext>
          </c:extLst>
        </c:ser>
        <c:dLbls>
          <c:showLegendKey val="0"/>
          <c:showVal val="0"/>
          <c:showCatName val="0"/>
          <c:showSerName val="0"/>
          <c:showPercent val="0"/>
          <c:showBubbleSize val="0"/>
        </c:dLbls>
        <c:smooth val="0"/>
        <c:axId val="1126766863"/>
        <c:axId val="1126767343"/>
      </c:lineChart>
      <c:catAx>
        <c:axId val="112676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767343"/>
        <c:crosses val="autoZero"/>
        <c:auto val="1"/>
        <c:lblAlgn val="ctr"/>
        <c:lblOffset val="100"/>
        <c:noMultiLvlLbl val="0"/>
      </c:catAx>
      <c:valAx>
        <c:axId val="1126767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766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5C454-E18A-486D-8B70-F3AC3281AF0F}"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AFECD2B5-7410-4C48-AFF3-BFB261E1FD1C}">
      <dgm:prSet phldrT="[Text]"/>
      <dgm:spPr/>
      <dgm:t>
        <a:bodyPr/>
        <a:lstStyle/>
        <a:p>
          <a:r>
            <a:rPr lang="en-US" b="1"/>
            <a:t>Agencies complete program applications for funding</a:t>
          </a:r>
        </a:p>
      </dgm:t>
    </dgm:pt>
    <dgm:pt modelId="{AD0821A8-11CA-4CDB-9CA6-C2EAE59F422D}" type="parTrans" cxnId="{E47400A5-BBA1-48C1-9DB7-04C17170E707}">
      <dgm:prSet/>
      <dgm:spPr/>
      <dgm:t>
        <a:bodyPr/>
        <a:lstStyle/>
        <a:p>
          <a:endParaRPr lang="en-US"/>
        </a:p>
      </dgm:t>
    </dgm:pt>
    <dgm:pt modelId="{84AFF319-DA5C-461C-833E-1D0D014A1DF4}" type="sibTrans" cxnId="{E47400A5-BBA1-48C1-9DB7-04C17170E707}">
      <dgm:prSet/>
      <dgm:spPr/>
      <dgm:t>
        <a:bodyPr/>
        <a:lstStyle/>
        <a:p>
          <a:endParaRPr lang="en-US"/>
        </a:p>
      </dgm:t>
    </dgm:pt>
    <dgm:pt modelId="{3D853D0F-8F30-4F23-97FF-FE08AFD0DF2A}">
      <dgm:prSet phldrT="[Text]"/>
      <dgm:spPr/>
      <dgm:t>
        <a:bodyPr/>
        <a:lstStyle/>
        <a:p>
          <a:r>
            <a:rPr lang="en-US" b="1"/>
            <a:t>Rating and Ranking Committee</a:t>
          </a:r>
        </a:p>
      </dgm:t>
    </dgm:pt>
    <dgm:pt modelId="{F628D764-21E8-4C6E-96CE-01BDAAE45116}" type="parTrans" cxnId="{A4622324-662F-40D0-AE1C-8D2466E6DEE8}">
      <dgm:prSet/>
      <dgm:spPr/>
      <dgm:t>
        <a:bodyPr/>
        <a:lstStyle/>
        <a:p>
          <a:endParaRPr lang="en-US"/>
        </a:p>
      </dgm:t>
    </dgm:pt>
    <dgm:pt modelId="{628BAEF6-0BF7-4C54-9E2F-1A46178D9B16}" type="sibTrans" cxnId="{A4622324-662F-40D0-AE1C-8D2466E6DEE8}">
      <dgm:prSet/>
      <dgm:spPr/>
      <dgm:t>
        <a:bodyPr/>
        <a:lstStyle/>
        <a:p>
          <a:endParaRPr lang="en-US"/>
        </a:p>
      </dgm:t>
    </dgm:pt>
    <dgm:pt modelId="{1330A20B-F5C5-49D8-B495-A7DC1DB586FA}">
      <dgm:prSet phldrT="[Text]"/>
      <dgm:spPr/>
      <dgm:t>
        <a:bodyPr/>
        <a:lstStyle/>
        <a:p>
          <a:r>
            <a:rPr lang="en-US" b="1"/>
            <a:t>CoC Application</a:t>
          </a:r>
        </a:p>
      </dgm:t>
    </dgm:pt>
    <dgm:pt modelId="{49090B6B-0352-4498-8681-EE49340E5B1A}" type="parTrans" cxnId="{6098B774-B0F7-418D-A4C6-82694F8F64D3}">
      <dgm:prSet/>
      <dgm:spPr/>
      <dgm:t>
        <a:bodyPr/>
        <a:lstStyle/>
        <a:p>
          <a:endParaRPr lang="en-US"/>
        </a:p>
      </dgm:t>
    </dgm:pt>
    <dgm:pt modelId="{C413FEF2-C355-4739-8937-A4AD6E65335D}" type="sibTrans" cxnId="{6098B774-B0F7-418D-A4C6-82694F8F64D3}">
      <dgm:prSet/>
      <dgm:spPr/>
      <dgm:t>
        <a:bodyPr/>
        <a:lstStyle/>
        <a:p>
          <a:endParaRPr lang="en-US"/>
        </a:p>
      </dgm:t>
    </dgm:pt>
    <dgm:pt modelId="{2D39EAD2-04CF-4D39-AB46-647B6F930397}">
      <dgm:prSet custT="1"/>
      <dgm:spPr/>
      <dgm:t>
        <a:bodyPr/>
        <a:lstStyle/>
        <a:p>
          <a:r>
            <a:rPr lang="en-US" sz="1050"/>
            <a:t>Permanent Supportive Housing</a:t>
          </a:r>
        </a:p>
      </dgm:t>
    </dgm:pt>
    <dgm:pt modelId="{EB6CBFEC-C435-4C8B-8AFD-58177AFD5AA4}" type="parTrans" cxnId="{5D890B65-D7EC-4250-8EBF-AF9BB1BE218D}">
      <dgm:prSet/>
      <dgm:spPr/>
      <dgm:t>
        <a:bodyPr/>
        <a:lstStyle/>
        <a:p>
          <a:endParaRPr lang="en-US"/>
        </a:p>
      </dgm:t>
    </dgm:pt>
    <dgm:pt modelId="{C643228B-5FF1-4D88-959E-44AC6A692031}" type="sibTrans" cxnId="{5D890B65-D7EC-4250-8EBF-AF9BB1BE218D}">
      <dgm:prSet/>
      <dgm:spPr/>
      <dgm:t>
        <a:bodyPr/>
        <a:lstStyle/>
        <a:p>
          <a:endParaRPr lang="en-US"/>
        </a:p>
      </dgm:t>
    </dgm:pt>
    <dgm:pt modelId="{B5F22E1B-D20A-46F9-AD54-FD59380FE145}">
      <dgm:prSet custT="1"/>
      <dgm:spPr/>
      <dgm:t>
        <a:bodyPr/>
        <a:lstStyle/>
        <a:p>
          <a:r>
            <a:rPr lang="en-US" sz="1050"/>
            <a:t>Rapid Re-Housing</a:t>
          </a:r>
        </a:p>
      </dgm:t>
    </dgm:pt>
    <dgm:pt modelId="{42E33886-D615-4320-AF53-F75CF4011802}" type="parTrans" cxnId="{42F7FA76-E312-4C31-BB13-B90523FB3B9C}">
      <dgm:prSet/>
      <dgm:spPr/>
      <dgm:t>
        <a:bodyPr/>
        <a:lstStyle/>
        <a:p>
          <a:endParaRPr lang="en-US"/>
        </a:p>
      </dgm:t>
    </dgm:pt>
    <dgm:pt modelId="{25CE6383-CBA0-4713-A79A-EC552D360EDB}" type="sibTrans" cxnId="{42F7FA76-E312-4C31-BB13-B90523FB3B9C}">
      <dgm:prSet/>
      <dgm:spPr/>
      <dgm:t>
        <a:bodyPr/>
        <a:lstStyle/>
        <a:p>
          <a:endParaRPr lang="en-US"/>
        </a:p>
      </dgm:t>
    </dgm:pt>
    <dgm:pt modelId="{018CE19E-53E3-430D-B00C-268FA7F58249}">
      <dgm:prSet custT="1"/>
      <dgm:spPr/>
      <dgm:t>
        <a:bodyPr/>
        <a:lstStyle/>
        <a:p>
          <a:r>
            <a:rPr lang="en-US" sz="1050"/>
            <a:t>Supportive Services</a:t>
          </a:r>
        </a:p>
      </dgm:t>
    </dgm:pt>
    <dgm:pt modelId="{25C9AD01-A381-4E0C-9A31-DDF0BF0CBD09}" type="parTrans" cxnId="{3BA83C74-FF63-4F77-8EB6-D394FAD23E50}">
      <dgm:prSet/>
      <dgm:spPr/>
      <dgm:t>
        <a:bodyPr/>
        <a:lstStyle/>
        <a:p>
          <a:endParaRPr lang="en-US"/>
        </a:p>
      </dgm:t>
    </dgm:pt>
    <dgm:pt modelId="{1CCBE7F3-3A85-40E0-A113-95153A281918}" type="sibTrans" cxnId="{3BA83C74-FF63-4F77-8EB6-D394FAD23E50}">
      <dgm:prSet/>
      <dgm:spPr/>
      <dgm:t>
        <a:bodyPr/>
        <a:lstStyle/>
        <a:p>
          <a:endParaRPr lang="en-US"/>
        </a:p>
      </dgm:t>
    </dgm:pt>
    <dgm:pt modelId="{5B8961C4-F2DE-402C-8449-25F9C7CA4BC6}">
      <dgm:prSet phldrT="[Text]"/>
      <dgm:spPr/>
      <dgm:t>
        <a:bodyPr/>
        <a:lstStyle/>
        <a:p>
          <a:r>
            <a:rPr lang="en-US"/>
            <a:t>Each application is </a:t>
          </a:r>
          <a:r>
            <a:rPr lang="en-US" b="1"/>
            <a:t>rated</a:t>
          </a:r>
        </a:p>
      </dgm:t>
    </dgm:pt>
    <dgm:pt modelId="{140F342C-3626-4027-B103-4BAFA93930EE}" type="parTrans" cxnId="{A0725D0B-B592-4AF6-8A53-8ECD259807CF}">
      <dgm:prSet/>
      <dgm:spPr/>
      <dgm:t>
        <a:bodyPr/>
        <a:lstStyle/>
        <a:p>
          <a:endParaRPr lang="en-US"/>
        </a:p>
      </dgm:t>
    </dgm:pt>
    <dgm:pt modelId="{6ED86AF7-E971-4F14-A147-069457662C08}" type="sibTrans" cxnId="{A0725D0B-B592-4AF6-8A53-8ECD259807CF}">
      <dgm:prSet/>
      <dgm:spPr/>
      <dgm:t>
        <a:bodyPr/>
        <a:lstStyle/>
        <a:p>
          <a:endParaRPr lang="en-US"/>
        </a:p>
      </dgm:t>
    </dgm:pt>
    <dgm:pt modelId="{E653CDFA-D281-453D-B189-D23E39913DF8}">
      <dgm:prSet phldrT="[Text]"/>
      <dgm:spPr/>
      <dgm:t>
        <a:bodyPr/>
        <a:lstStyle/>
        <a:p>
          <a:r>
            <a:rPr lang="en-US"/>
            <a:t>Applications are </a:t>
          </a:r>
          <a:r>
            <a:rPr lang="en-US" b="1"/>
            <a:t>ranked</a:t>
          </a:r>
        </a:p>
      </dgm:t>
    </dgm:pt>
    <dgm:pt modelId="{87B38A77-9CF8-4506-9398-B8BD3A9B7044}" type="parTrans" cxnId="{9092CE3A-C803-48C1-A14B-AEB194F29538}">
      <dgm:prSet/>
      <dgm:spPr/>
      <dgm:t>
        <a:bodyPr/>
        <a:lstStyle/>
        <a:p>
          <a:endParaRPr lang="en-US"/>
        </a:p>
      </dgm:t>
    </dgm:pt>
    <dgm:pt modelId="{41F0F6CD-EDB2-4FB2-ACF0-C8FF6F375263}" type="sibTrans" cxnId="{9092CE3A-C803-48C1-A14B-AEB194F29538}">
      <dgm:prSet/>
      <dgm:spPr/>
      <dgm:t>
        <a:bodyPr/>
        <a:lstStyle/>
        <a:p>
          <a:endParaRPr lang="en-US"/>
        </a:p>
      </dgm:t>
    </dgm:pt>
    <dgm:pt modelId="{D10197EC-E4C7-49CF-872F-491D3BA3977F}">
      <dgm:prSet phldrT="[Text]"/>
      <dgm:spPr/>
      <dgm:t>
        <a:bodyPr/>
        <a:lstStyle/>
        <a:p>
          <a:r>
            <a:rPr lang="en-US"/>
            <a:t>overall score based on a variety of factors including program performance</a:t>
          </a:r>
        </a:p>
      </dgm:t>
    </dgm:pt>
    <dgm:pt modelId="{D862969A-7D03-494D-9E14-BF3EB91BC0C2}" type="parTrans" cxnId="{BD4BF858-878B-401B-B563-32373D82A5D9}">
      <dgm:prSet/>
      <dgm:spPr/>
      <dgm:t>
        <a:bodyPr/>
        <a:lstStyle/>
        <a:p>
          <a:endParaRPr lang="en-US"/>
        </a:p>
      </dgm:t>
    </dgm:pt>
    <dgm:pt modelId="{93CB0630-399E-4565-AF1D-B41CC5C10599}" type="sibTrans" cxnId="{BD4BF858-878B-401B-B563-32373D82A5D9}">
      <dgm:prSet/>
      <dgm:spPr/>
      <dgm:t>
        <a:bodyPr/>
        <a:lstStyle/>
        <a:p>
          <a:endParaRPr lang="en-US"/>
        </a:p>
      </dgm:t>
    </dgm:pt>
    <dgm:pt modelId="{0DBF5A25-7F59-439E-AB58-91FB2E8A728A}">
      <dgm:prSet phldrT="[Text]"/>
      <dgm:spPr/>
      <dgm:t>
        <a:bodyPr/>
        <a:lstStyle/>
        <a:p>
          <a:r>
            <a:rPr lang="en-US" b="0"/>
            <a:t>The committee makes decisions on what projects are the top priority</a:t>
          </a:r>
        </a:p>
      </dgm:t>
    </dgm:pt>
    <dgm:pt modelId="{6899DFE3-CEE2-444C-A1E9-7BA86360779D}" type="parTrans" cxnId="{5EAF0162-FA4A-432B-91F5-C69F88287370}">
      <dgm:prSet/>
      <dgm:spPr/>
      <dgm:t>
        <a:bodyPr/>
        <a:lstStyle/>
        <a:p>
          <a:endParaRPr lang="en-US"/>
        </a:p>
      </dgm:t>
    </dgm:pt>
    <dgm:pt modelId="{32B434AC-F119-4333-B331-55F96FC97FBE}" type="sibTrans" cxnId="{5EAF0162-FA4A-432B-91F5-C69F88287370}">
      <dgm:prSet/>
      <dgm:spPr/>
      <dgm:t>
        <a:bodyPr/>
        <a:lstStyle/>
        <a:p>
          <a:endParaRPr lang="en-US"/>
        </a:p>
      </dgm:t>
    </dgm:pt>
    <dgm:pt modelId="{12144D51-1EED-45C5-9F03-83A6195603CC}">
      <dgm:prSet phldrT="[Text]"/>
      <dgm:spPr/>
      <dgm:t>
        <a:bodyPr/>
        <a:lstStyle/>
        <a:p>
          <a:r>
            <a:rPr lang="en-US" b="0"/>
            <a:t>Opportunity to priorities specific program types or subpopulation</a:t>
          </a:r>
        </a:p>
      </dgm:t>
    </dgm:pt>
    <dgm:pt modelId="{DFFE2618-848A-4557-8F72-07A5856DBFCC}" type="parTrans" cxnId="{5785BCCA-3125-46E9-80DC-A920D59F15F0}">
      <dgm:prSet/>
      <dgm:spPr/>
      <dgm:t>
        <a:bodyPr/>
        <a:lstStyle/>
        <a:p>
          <a:endParaRPr lang="en-US"/>
        </a:p>
      </dgm:t>
    </dgm:pt>
    <dgm:pt modelId="{D86BDBA1-E2BF-4509-8E1F-36312C988F75}" type="sibTrans" cxnId="{5785BCCA-3125-46E9-80DC-A920D59F15F0}">
      <dgm:prSet/>
      <dgm:spPr/>
      <dgm:t>
        <a:bodyPr/>
        <a:lstStyle/>
        <a:p>
          <a:endParaRPr lang="en-US"/>
        </a:p>
      </dgm:t>
    </dgm:pt>
    <dgm:pt modelId="{30D593DE-2679-4D8A-AEED-C5407E0A637B}">
      <dgm:prSet phldrT="[Text]"/>
      <dgm:spPr/>
      <dgm:t>
        <a:bodyPr/>
        <a:lstStyle/>
        <a:p>
          <a:r>
            <a:rPr lang="en-US"/>
            <a:t>Includes the program applications, rating and ranking and the CoC Application</a:t>
          </a:r>
        </a:p>
      </dgm:t>
    </dgm:pt>
    <dgm:pt modelId="{71615D5F-2089-42C9-8B2B-6A1E973FEFA7}" type="parTrans" cxnId="{C32CDC7F-91DC-4078-B142-11D7C0E6BB78}">
      <dgm:prSet/>
      <dgm:spPr/>
      <dgm:t>
        <a:bodyPr/>
        <a:lstStyle/>
        <a:p>
          <a:endParaRPr lang="en-US"/>
        </a:p>
      </dgm:t>
    </dgm:pt>
    <dgm:pt modelId="{BA0D6BF1-3214-411F-9CBA-CD7BF2C6913E}" type="sibTrans" cxnId="{C32CDC7F-91DC-4078-B142-11D7C0E6BB78}">
      <dgm:prSet/>
      <dgm:spPr/>
      <dgm:t>
        <a:bodyPr/>
        <a:lstStyle/>
        <a:p>
          <a:endParaRPr lang="en-US"/>
        </a:p>
      </dgm:t>
    </dgm:pt>
    <dgm:pt modelId="{395DECC0-E948-43E6-A322-F6087003EF2D}">
      <dgm:prSet phldrT="[Text]"/>
      <dgm:spPr/>
      <dgm:t>
        <a:bodyPr/>
        <a:lstStyle/>
        <a:p>
          <a:r>
            <a:rPr lang="en-US"/>
            <a:t>HUD evaluates us based on community wide policy implementation CoC performance</a:t>
          </a:r>
        </a:p>
      </dgm:t>
    </dgm:pt>
    <dgm:pt modelId="{BEF37051-A185-4607-81A8-2928723770F4}" type="parTrans" cxnId="{17068355-EAA4-4B8C-89DA-F8D5769EBA72}">
      <dgm:prSet/>
      <dgm:spPr/>
      <dgm:t>
        <a:bodyPr/>
        <a:lstStyle/>
        <a:p>
          <a:endParaRPr lang="en-US"/>
        </a:p>
      </dgm:t>
    </dgm:pt>
    <dgm:pt modelId="{40F24BC1-B683-4222-AC98-35E9E4B89CF5}" type="sibTrans" cxnId="{17068355-EAA4-4B8C-89DA-F8D5769EBA72}">
      <dgm:prSet/>
      <dgm:spPr/>
      <dgm:t>
        <a:bodyPr/>
        <a:lstStyle/>
        <a:p>
          <a:endParaRPr lang="en-US"/>
        </a:p>
      </dgm:t>
    </dgm:pt>
    <dgm:pt modelId="{285A8898-C7AA-4204-83A9-17A020AC3CF1}" type="pres">
      <dgm:prSet presAssocID="{7C35C454-E18A-486D-8B70-F3AC3281AF0F}" presName="Name0" presStyleCnt="0">
        <dgm:presLayoutVars>
          <dgm:dir/>
          <dgm:animOne val="branch"/>
          <dgm:animLvl val="lvl"/>
        </dgm:presLayoutVars>
      </dgm:prSet>
      <dgm:spPr/>
    </dgm:pt>
    <dgm:pt modelId="{3E8DDA92-16B1-4539-B461-DF5159A94EA8}" type="pres">
      <dgm:prSet presAssocID="{AFECD2B5-7410-4C48-AFF3-BFB261E1FD1C}" presName="chaos" presStyleCnt="0"/>
      <dgm:spPr/>
    </dgm:pt>
    <dgm:pt modelId="{3AF924E9-5266-41E4-AE23-392BF5D6B2B4}" type="pres">
      <dgm:prSet presAssocID="{AFECD2B5-7410-4C48-AFF3-BFB261E1FD1C}" presName="parTx1" presStyleLbl="revTx" presStyleIdx="0" presStyleCnt="5"/>
      <dgm:spPr/>
    </dgm:pt>
    <dgm:pt modelId="{304FF6D2-2527-462B-83CC-7E6FA20AE2CE}" type="pres">
      <dgm:prSet presAssocID="{AFECD2B5-7410-4C48-AFF3-BFB261E1FD1C}" presName="desTx1" presStyleLbl="revTx" presStyleIdx="1" presStyleCnt="5">
        <dgm:presLayoutVars>
          <dgm:bulletEnabled val="1"/>
        </dgm:presLayoutVars>
      </dgm:prSet>
      <dgm:spPr/>
    </dgm:pt>
    <dgm:pt modelId="{05D826BD-7E37-4DEA-AE27-5FF48866BEA5}" type="pres">
      <dgm:prSet presAssocID="{AFECD2B5-7410-4C48-AFF3-BFB261E1FD1C}" presName="c1" presStyleLbl="node1" presStyleIdx="0" presStyleCnt="19"/>
      <dgm:spPr/>
    </dgm:pt>
    <dgm:pt modelId="{F15D3FC4-35B5-498B-9930-27F3D690BEF7}" type="pres">
      <dgm:prSet presAssocID="{AFECD2B5-7410-4C48-AFF3-BFB261E1FD1C}" presName="c2" presStyleLbl="node1" presStyleIdx="1" presStyleCnt="19"/>
      <dgm:spPr/>
    </dgm:pt>
    <dgm:pt modelId="{4E6595B9-9441-4312-8912-8C76121876FD}" type="pres">
      <dgm:prSet presAssocID="{AFECD2B5-7410-4C48-AFF3-BFB261E1FD1C}" presName="c3" presStyleLbl="node1" presStyleIdx="2" presStyleCnt="19"/>
      <dgm:spPr/>
    </dgm:pt>
    <dgm:pt modelId="{6E0CD9C2-3AAC-4FD9-BBC0-307416E27EC0}" type="pres">
      <dgm:prSet presAssocID="{AFECD2B5-7410-4C48-AFF3-BFB261E1FD1C}" presName="c4" presStyleLbl="node1" presStyleIdx="3" presStyleCnt="19"/>
      <dgm:spPr/>
    </dgm:pt>
    <dgm:pt modelId="{AC059EFE-DB28-44F7-B984-9C804DB0276E}" type="pres">
      <dgm:prSet presAssocID="{AFECD2B5-7410-4C48-AFF3-BFB261E1FD1C}" presName="c5" presStyleLbl="node1" presStyleIdx="4" presStyleCnt="19"/>
      <dgm:spPr/>
    </dgm:pt>
    <dgm:pt modelId="{94E43A78-D478-4620-BED8-5DB18371AFDD}" type="pres">
      <dgm:prSet presAssocID="{AFECD2B5-7410-4C48-AFF3-BFB261E1FD1C}" presName="c6" presStyleLbl="node1" presStyleIdx="5" presStyleCnt="19"/>
      <dgm:spPr/>
    </dgm:pt>
    <dgm:pt modelId="{CBED3075-3A12-4FA3-9386-50B51E1D1619}" type="pres">
      <dgm:prSet presAssocID="{AFECD2B5-7410-4C48-AFF3-BFB261E1FD1C}" presName="c7" presStyleLbl="node1" presStyleIdx="6" presStyleCnt="19"/>
      <dgm:spPr/>
    </dgm:pt>
    <dgm:pt modelId="{B56C7367-7ED7-4A40-AA3F-63EFC8C3C58A}" type="pres">
      <dgm:prSet presAssocID="{AFECD2B5-7410-4C48-AFF3-BFB261E1FD1C}" presName="c8" presStyleLbl="node1" presStyleIdx="7" presStyleCnt="19"/>
      <dgm:spPr/>
    </dgm:pt>
    <dgm:pt modelId="{A8FA6A6E-E7F8-4BEC-A90C-A03DF9BA644B}" type="pres">
      <dgm:prSet presAssocID="{AFECD2B5-7410-4C48-AFF3-BFB261E1FD1C}" presName="c9" presStyleLbl="node1" presStyleIdx="8" presStyleCnt="19"/>
      <dgm:spPr/>
    </dgm:pt>
    <dgm:pt modelId="{582C6675-24FE-4DA3-AC03-5ED1990CA5EE}" type="pres">
      <dgm:prSet presAssocID="{AFECD2B5-7410-4C48-AFF3-BFB261E1FD1C}" presName="c10" presStyleLbl="node1" presStyleIdx="9" presStyleCnt="19"/>
      <dgm:spPr/>
    </dgm:pt>
    <dgm:pt modelId="{BBEFA212-FD8A-4A7E-AF41-6FE9D9DCA407}" type="pres">
      <dgm:prSet presAssocID="{AFECD2B5-7410-4C48-AFF3-BFB261E1FD1C}" presName="c11" presStyleLbl="node1" presStyleIdx="10" presStyleCnt="19"/>
      <dgm:spPr/>
    </dgm:pt>
    <dgm:pt modelId="{C4D72EDE-2485-4DF4-940D-3510CF895E97}" type="pres">
      <dgm:prSet presAssocID="{AFECD2B5-7410-4C48-AFF3-BFB261E1FD1C}" presName="c12" presStyleLbl="node1" presStyleIdx="11" presStyleCnt="19"/>
      <dgm:spPr/>
    </dgm:pt>
    <dgm:pt modelId="{F9D96A2E-4E63-413E-B205-515C77845103}" type="pres">
      <dgm:prSet presAssocID="{AFECD2B5-7410-4C48-AFF3-BFB261E1FD1C}" presName="c13" presStyleLbl="node1" presStyleIdx="12" presStyleCnt="19"/>
      <dgm:spPr/>
    </dgm:pt>
    <dgm:pt modelId="{E05C8D3F-BC7C-40E2-962C-6D32845E8F20}" type="pres">
      <dgm:prSet presAssocID="{AFECD2B5-7410-4C48-AFF3-BFB261E1FD1C}" presName="c14" presStyleLbl="node1" presStyleIdx="13" presStyleCnt="19"/>
      <dgm:spPr/>
    </dgm:pt>
    <dgm:pt modelId="{D1D01C2A-6897-492D-84E3-0BFD9B2C6120}" type="pres">
      <dgm:prSet presAssocID="{AFECD2B5-7410-4C48-AFF3-BFB261E1FD1C}" presName="c15" presStyleLbl="node1" presStyleIdx="14" presStyleCnt="19"/>
      <dgm:spPr/>
    </dgm:pt>
    <dgm:pt modelId="{5F1B1377-CD1F-4AF9-9BE3-723D7693A55A}" type="pres">
      <dgm:prSet presAssocID="{AFECD2B5-7410-4C48-AFF3-BFB261E1FD1C}" presName="c16" presStyleLbl="node1" presStyleIdx="15" presStyleCnt="19"/>
      <dgm:spPr/>
    </dgm:pt>
    <dgm:pt modelId="{3C1423E9-CEC4-4835-8E0F-F3FAB5E39EFC}" type="pres">
      <dgm:prSet presAssocID="{AFECD2B5-7410-4C48-AFF3-BFB261E1FD1C}" presName="c17" presStyleLbl="node1" presStyleIdx="16" presStyleCnt="19"/>
      <dgm:spPr/>
    </dgm:pt>
    <dgm:pt modelId="{22D09665-44AF-4300-A76B-63AB6B3786F5}" type="pres">
      <dgm:prSet presAssocID="{AFECD2B5-7410-4C48-AFF3-BFB261E1FD1C}" presName="c18" presStyleLbl="node1" presStyleIdx="17" presStyleCnt="19"/>
      <dgm:spPr/>
    </dgm:pt>
    <dgm:pt modelId="{FEAC02E5-A97F-4294-85FF-A5A5CB808363}" type="pres">
      <dgm:prSet presAssocID="{84AFF319-DA5C-461C-833E-1D0D014A1DF4}" presName="chevronComposite1" presStyleCnt="0"/>
      <dgm:spPr/>
    </dgm:pt>
    <dgm:pt modelId="{2950DFA9-F203-4F66-B501-3F12D9CF8D7E}" type="pres">
      <dgm:prSet presAssocID="{84AFF319-DA5C-461C-833E-1D0D014A1DF4}" presName="chevron1" presStyleLbl="sibTrans2D1" presStyleIdx="0" presStyleCnt="2"/>
      <dgm:spPr/>
    </dgm:pt>
    <dgm:pt modelId="{6637BE2E-D7D5-455B-A753-4FF30351B60E}" type="pres">
      <dgm:prSet presAssocID="{84AFF319-DA5C-461C-833E-1D0D014A1DF4}" presName="spChevron1" presStyleCnt="0"/>
      <dgm:spPr/>
    </dgm:pt>
    <dgm:pt modelId="{51475BF3-75F6-4C10-B31F-E8FCB63A6335}" type="pres">
      <dgm:prSet presAssocID="{3D853D0F-8F30-4F23-97FF-FE08AFD0DF2A}" presName="middle" presStyleCnt="0"/>
      <dgm:spPr/>
    </dgm:pt>
    <dgm:pt modelId="{615687CE-699D-40CF-9D1B-1F7176E6D1FE}" type="pres">
      <dgm:prSet presAssocID="{3D853D0F-8F30-4F23-97FF-FE08AFD0DF2A}" presName="parTxMid" presStyleLbl="revTx" presStyleIdx="2" presStyleCnt="5"/>
      <dgm:spPr/>
    </dgm:pt>
    <dgm:pt modelId="{3B59F4AC-FEF8-4C49-AE1A-176A1E964FC2}" type="pres">
      <dgm:prSet presAssocID="{3D853D0F-8F30-4F23-97FF-FE08AFD0DF2A}" presName="desTxMid" presStyleLbl="revTx" presStyleIdx="3" presStyleCnt="5">
        <dgm:presLayoutVars>
          <dgm:bulletEnabled val="1"/>
        </dgm:presLayoutVars>
      </dgm:prSet>
      <dgm:spPr/>
    </dgm:pt>
    <dgm:pt modelId="{1CC662D0-64A9-4BE8-95D7-33B975AD98A5}" type="pres">
      <dgm:prSet presAssocID="{3D853D0F-8F30-4F23-97FF-FE08AFD0DF2A}" presName="spMid" presStyleCnt="0"/>
      <dgm:spPr/>
    </dgm:pt>
    <dgm:pt modelId="{8EDF5870-A564-4E8C-9EC5-BFEA8CA1F723}" type="pres">
      <dgm:prSet presAssocID="{628BAEF6-0BF7-4C54-9E2F-1A46178D9B16}" presName="chevronComposite1" presStyleCnt="0"/>
      <dgm:spPr/>
    </dgm:pt>
    <dgm:pt modelId="{F6EDC3D9-4B30-4ACE-93EC-A29D5EC003DF}" type="pres">
      <dgm:prSet presAssocID="{628BAEF6-0BF7-4C54-9E2F-1A46178D9B16}" presName="chevron1" presStyleLbl="sibTrans2D1" presStyleIdx="1" presStyleCnt="2"/>
      <dgm:spPr/>
    </dgm:pt>
    <dgm:pt modelId="{AD199341-5B84-40F3-8888-D21ED56A7667}" type="pres">
      <dgm:prSet presAssocID="{628BAEF6-0BF7-4C54-9E2F-1A46178D9B16}" presName="spChevron1" presStyleCnt="0"/>
      <dgm:spPr/>
    </dgm:pt>
    <dgm:pt modelId="{48ABCB17-344D-48C5-8AF7-0213EF4588E3}" type="pres">
      <dgm:prSet presAssocID="{1330A20B-F5C5-49D8-B495-A7DC1DB586FA}" presName="last" presStyleCnt="0"/>
      <dgm:spPr/>
    </dgm:pt>
    <dgm:pt modelId="{0C67930D-AD8B-4D28-A521-9504848DA8C0}" type="pres">
      <dgm:prSet presAssocID="{1330A20B-F5C5-49D8-B495-A7DC1DB586FA}" presName="circleTx" presStyleLbl="node1" presStyleIdx="18" presStyleCnt="19"/>
      <dgm:spPr/>
    </dgm:pt>
    <dgm:pt modelId="{9A9988F9-B886-43D3-BBB5-E3C05F735E14}" type="pres">
      <dgm:prSet presAssocID="{1330A20B-F5C5-49D8-B495-A7DC1DB586FA}" presName="desTxN" presStyleLbl="revTx" presStyleIdx="4" presStyleCnt="5">
        <dgm:presLayoutVars>
          <dgm:bulletEnabled val="1"/>
        </dgm:presLayoutVars>
      </dgm:prSet>
      <dgm:spPr/>
    </dgm:pt>
    <dgm:pt modelId="{63846F24-8916-442E-8AAD-0E4B0C4341D6}" type="pres">
      <dgm:prSet presAssocID="{1330A20B-F5C5-49D8-B495-A7DC1DB586FA}" presName="spN" presStyleCnt="0"/>
      <dgm:spPr/>
    </dgm:pt>
  </dgm:ptLst>
  <dgm:cxnLst>
    <dgm:cxn modelId="{A0725D0B-B592-4AF6-8A53-8ECD259807CF}" srcId="{3D853D0F-8F30-4F23-97FF-FE08AFD0DF2A}" destId="{5B8961C4-F2DE-402C-8449-25F9C7CA4BC6}" srcOrd="0" destOrd="0" parTransId="{140F342C-3626-4027-B103-4BAFA93930EE}" sibTransId="{6ED86AF7-E971-4F14-A147-069457662C08}"/>
    <dgm:cxn modelId="{42A2560C-605F-4847-A682-E196661C944A}" type="presOf" srcId="{2D39EAD2-04CF-4D39-AB46-647B6F930397}" destId="{304FF6D2-2527-462B-83CC-7E6FA20AE2CE}" srcOrd="0" destOrd="0" presId="urn:microsoft.com/office/officeart/2009/3/layout/RandomtoResultProcess"/>
    <dgm:cxn modelId="{6717ED19-380B-47BD-AE8D-01F8D8029CCA}" type="presOf" srcId="{7C35C454-E18A-486D-8B70-F3AC3281AF0F}" destId="{285A8898-C7AA-4204-83A9-17A020AC3CF1}" srcOrd="0" destOrd="0" presId="urn:microsoft.com/office/officeart/2009/3/layout/RandomtoResultProcess"/>
    <dgm:cxn modelId="{6DB8A723-1EDE-4187-82D1-9E9BF2BCA5D0}" type="presOf" srcId="{B5F22E1B-D20A-46F9-AD54-FD59380FE145}" destId="{304FF6D2-2527-462B-83CC-7E6FA20AE2CE}" srcOrd="0" destOrd="1" presId="urn:microsoft.com/office/officeart/2009/3/layout/RandomtoResultProcess"/>
    <dgm:cxn modelId="{A4622324-662F-40D0-AE1C-8D2466E6DEE8}" srcId="{7C35C454-E18A-486D-8B70-F3AC3281AF0F}" destId="{3D853D0F-8F30-4F23-97FF-FE08AFD0DF2A}" srcOrd="1" destOrd="0" parTransId="{F628D764-21E8-4C6E-96CE-01BDAAE45116}" sibTransId="{628BAEF6-0BF7-4C54-9E2F-1A46178D9B16}"/>
    <dgm:cxn modelId="{CECFBB2B-093C-4E0E-B44A-DA74BFF25E78}" type="presOf" srcId="{E653CDFA-D281-453D-B189-D23E39913DF8}" destId="{3B59F4AC-FEF8-4C49-AE1A-176A1E964FC2}" srcOrd="0" destOrd="2" presId="urn:microsoft.com/office/officeart/2009/3/layout/RandomtoResultProcess"/>
    <dgm:cxn modelId="{346CE934-59D2-417C-B449-55EA96BE8388}" type="presOf" srcId="{1330A20B-F5C5-49D8-B495-A7DC1DB586FA}" destId="{0C67930D-AD8B-4D28-A521-9504848DA8C0}" srcOrd="0" destOrd="0" presId="urn:microsoft.com/office/officeart/2009/3/layout/RandomtoResultProcess"/>
    <dgm:cxn modelId="{9092CE3A-C803-48C1-A14B-AEB194F29538}" srcId="{3D853D0F-8F30-4F23-97FF-FE08AFD0DF2A}" destId="{E653CDFA-D281-453D-B189-D23E39913DF8}" srcOrd="1" destOrd="0" parTransId="{87B38A77-9CF8-4506-9398-B8BD3A9B7044}" sibTransId="{41F0F6CD-EDB2-4FB2-ACF0-C8FF6F375263}"/>
    <dgm:cxn modelId="{5EAF0162-FA4A-432B-91F5-C69F88287370}" srcId="{E653CDFA-D281-453D-B189-D23E39913DF8}" destId="{0DBF5A25-7F59-439E-AB58-91FB2E8A728A}" srcOrd="0" destOrd="0" parTransId="{6899DFE3-CEE2-444C-A1E9-7BA86360779D}" sibTransId="{32B434AC-F119-4333-B331-55F96FC97FBE}"/>
    <dgm:cxn modelId="{5D890B65-D7EC-4250-8EBF-AF9BB1BE218D}" srcId="{AFECD2B5-7410-4C48-AFF3-BFB261E1FD1C}" destId="{2D39EAD2-04CF-4D39-AB46-647B6F930397}" srcOrd="0" destOrd="0" parTransId="{EB6CBFEC-C435-4C8B-8AFD-58177AFD5AA4}" sibTransId="{C643228B-5FF1-4D88-959E-44AC6A692031}"/>
    <dgm:cxn modelId="{157D314C-3891-4C2B-A9A4-149BF0536DFB}" type="presOf" srcId="{12144D51-1EED-45C5-9F03-83A6195603CC}" destId="{3B59F4AC-FEF8-4C49-AE1A-176A1E964FC2}" srcOrd="0" destOrd="4" presId="urn:microsoft.com/office/officeart/2009/3/layout/RandomtoResultProcess"/>
    <dgm:cxn modelId="{4D9B0A4E-8C13-4592-916F-A8C65FDE2781}" type="presOf" srcId="{395DECC0-E948-43E6-A322-F6087003EF2D}" destId="{9A9988F9-B886-43D3-BBB5-E3C05F735E14}" srcOrd="0" destOrd="1" presId="urn:microsoft.com/office/officeart/2009/3/layout/RandomtoResultProcess"/>
    <dgm:cxn modelId="{3BA83C74-FF63-4F77-8EB6-D394FAD23E50}" srcId="{AFECD2B5-7410-4C48-AFF3-BFB261E1FD1C}" destId="{018CE19E-53E3-430D-B00C-268FA7F58249}" srcOrd="2" destOrd="0" parTransId="{25C9AD01-A381-4E0C-9A31-DDF0BF0CBD09}" sibTransId="{1CCBE7F3-3A85-40E0-A113-95153A281918}"/>
    <dgm:cxn modelId="{6098B774-B0F7-418D-A4C6-82694F8F64D3}" srcId="{7C35C454-E18A-486D-8B70-F3AC3281AF0F}" destId="{1330A20B-F5C5-49D8-B495-A7DC1DB586FA}" srcOrd="2" destOrd="0" parTransId="{49090B6B-0352-4498-8681-EE49340E5B1A}" sibTransId="{C413FEF2-C355-4739-8937-A4AD6E65335D}"/>
    <dgm:cxn modelId="{17068355-EAA4-4B8C-89DA-F8D5769EBA72}" srcId="{30D593DE-2679-4D8A-AEED-C5407E0A637B}" destId="{395DECC0-E948-43E6-A322-F6087003EF2D}" srcOrd="0" destOrd="0" parTransId="{BEF37051-A185-4607-81A8-2928723770F4}" sibTransId="{40F24BC1-B683-4222-AC98-35E9E4B89CF5}"/>
    <dgm:cxn modelId="{42F7FA76-E312-4C31-BB13-B90523FB3B9C}" srcId="{AFECD2B5-7410-4C48-AFF3-BFB261E1FD1C}" destId="{B5F22E1B-D20A-46F9-AD54-FD59380FE145}" srcOrd="1" destOrd="0" parTransId="{42E33886-D615-4320-AF53-F75CF4011802}" sibTransId="{25CE6383-CBA0-4713-A79A-EC552D360EDB}"/>
    <dgm:cxn modelId="{BD4BF858-878B-401B-B563-32373D82A5D9}" srcId="{5B8961C4-F2DE-402C-8449-25F9C7CA4BC6}" destId="{D10197EC-E4C7-49CF-872F-491D3BA3977F}" srcOrd="0" destOrd="0" parTransId="{D862969A-7D03-494D-9E14-BF3EB91BC0C2}" sibTransId="{93CB0630-399E-4565-AF1D-B41CC5C10599}"/>
    <dgm:cxn modelId="{C32CDC7F-91DC-4078-B142-11D7C0E6BB78}" srcId="{1330A20B-F5C5-49D8-B495-A7DC1DB586FA}" destId="{30D593DE-2679-4D8A-AEED-C5407E0A637B}" srcOrd="0" destOrd="0" parTransId="{71615D5F-2089-42C9-8B2B-6A1E973FEFA7}" sibTransId="{BA0D6BF1-3214-411F-9CBA-CD7BF2C6913E}"/>
    <dgm:cxn modelId="{A4C05492-2B11-4810-B4DF-8116423D396C}" type="presOf" srcId="{5B8961C4-F2DE-402C-8449-25F9C7CA4BC6}" destId="{3B59F4AC-FEF8-4C49-AE1A-176A1E964FC2}" srcOrd="0" destOrd="0" presId="urn:microsoft.com/office/officeart/2009/3/layout/RandomtoResultProcess"/>
    <dgm:cxn modelId="{F4DC0B99-A0F7-4AB3-BD04-D1B69DB13B2F}" type="presOf" srcId="{0DBF5A25-7F59-439E-AB58-91FB2E8A728A}" destId="{3B59F4AC-FEF8-4C49-AE1A-176A1E964FC2}" srcOrd="0" destOrd="3" presId="urn:microsoft.com/office/officeart/2009/3/layout/RandomtoResultProcess"/>
    <dgm:cxn modelId="{3AC0D89B-0B92-456C-AEF8-C1B8649D4701}" type="presOf" srcId="{30D593DE-2679-4D8A-AEED-C5407E0A637B}" destId="{9A9988F9-B886-43D3-BBB5-E3C05F735E14}" srcOrd="0" destOrd="0" presId="urn:microsoft.com/office/officeart/2009/3/layout/RandomtoResultProcess"/>
    <dgm:cxn modelId="{5772559E-6ADD-444A-A1CB-4E8E4B3BD3E9}" type="presOf" srcId="{018CE19E-53E3-430D-B00C-268FA7F58249}" destId="{304FF6D2-2527-462B-83CC-7E6FA20AE2CE}" srcOrd="0" destOrd="2" presId="urn:microsoft.com/office/officeart/2009/3/layout/RandomtoResultProcess"/>
    <dgm:cxn modelId="{E47400A5-BBA1-48C1-9DB7-04C17170E707}" srcId="{7C35C454-E18A-486D-8B70-F3AC3281AF0F}" destId="{AFECD2B5-7410-4C48-AFF3-BFB261E1FD1C}" srcOrd="0" destOrd="0" parTransId="{AD0821A8-11CA-4CDB-9CA6-C2EAE59F422D}" sibTransId="{84AFF319-DA5C-461C-833E-1D0D014A1DF4}"/>
    <dgm:cxn modelId="{A89BDCAB-949C-4212-A1A1-C348F06F1043}" type="presOf" srcId="{AFECD2B5-7410-4C48-AFF3-BFB261E1FD1C}" destId="{3AF924E9-5266-41E4-AE23-392BF5D6B2B4}" srcOrd="0" destOrd="0" presId="urn:microsoft.com/office/officeart/2009/3/layout/RandomtoResultProcess"/>
    <dgm:cxn modelId="{E713F1BA-6433-4AF6-8670-9BC24BC4F552}" type="presOf" srcId="{D10197EC-E4C7-49CF-872F-491D3BA3977F}" destId="{3B59F4AC-FEF8-4C49-AE1A-176A1E964FC2}" srcOrd="0" destOrd="1" presId="urn:microsoft.com/office/officeart/2009/3/layout/RandomtoResultProcess"/>
    <dgm:cxn modelId="{5785BCCA-3125-46E9-80DC-A920D59F15F0}" srcId="{E653CDFA-D281-453D-B189-D23E39913DF8}" destId="{12144D51-1EED-45C5-9F03-83A6195603CC}" srcOrd="1" destOrd="0" parTransId="{DFFE2618-848A-4557-8F72-07A5856DBFCC}" sibTransId="{D86BDBA1-E2BF-4509-8E1F-36312C988F75}"/>
    <dgm:cxn modelId="{E163F8DC-89F1-4DF4-A7D2-9EFFC3E3F89D}" type="presOf" srcId="{3D853D0F-8F30-4F23-97FF-FE08AFD0DF2A}" destId="{615687CE-699D-40CF-9D1B-1F7176E6D1FE}" srcOrd="0" destOrd="0" presId="urn:microsoft.com/office/officeart/2009/3/layout/RandomtoResultProcess"/>
    <dgm:cxn modelId="{F7AB9F2E-9F8F-4BE0-B1C5-23464525EA0E}" type="presParOf" srcId="{285A8898-C7AA-4204-83A9-17A020AC3CF1}" destId="{3E8DDA92-16B1-4539-B461-DF5159A94EA8}" srcOrd="0" destOrd="0" presId="urn:microsoft.com/office/officeart/2009/3/layout/RandomtoResultProcess"/>
    <dgm:cxn modelId="{39DC54E8-A82F-41A1-8915-A80EE6ABCA02}" type="presParOf" srcId="{3E8DDA92-16B1-4539-B461-DF5159A94EA8}" destId="{3AF924E9-5266-41E4-AE23-392BF5D6B2B4}" srcOrd="0" destOrd="0" presId="urn:microsoft.com/office/officeart/2009/3/layout/RandomtoResultProcess"/>
    <dgm:cxn modelId="{2AF72A5B-8686-42F8-A273-0B0C866D82E6}" type="presParOf" srcId="{3E8DDA92-16B1-4539-B461-DF5159A94EA8}" destId="{304FF6D2-2527-462B-83CC-7E6FA20AE2CE}" srcOrd="1" destOrd="0" presId="urn:microsoft.com/office/officeart/2009/3/layout/RandomtoResultProcess"/>
    <dgm:cxn modelId="{60DE7D60-FA1C-42DE-957D-E106F1DD5824}" type="presParOf" srcId="{3E8DDA92-16B1-4539-B461-DF5159A94EA8}" destId="{05D826BD-7E37-4DEA-AE27-5FF48866BEA5}" srcOrd="2" destOrd="0" presId="urn:microsoft.com/office/officeart/2009/3/layout/RandomtoResultProcess"/>
    <dgm:cxn modelId="{C13A6596-2BE0-43DA-BDAE-823AE48A4917}" type="presParOf" srcId="{3E8DDA92-16B1-4539-B461-DF5159A94EA8}" destId="{F15D3FC4-35B5-498B-9930-27F3D690BEF7}" srcOrd="3" destOrd="0" presId="urn:microsoft.com/office/officeart/2009/3/layout/RandomtoResultProcess"/>
    <dgm:cxn modelId="{BC9DFB8B-825C-43F4-BA97-1C98B7ABB4EF}" type="presParOf" srcId="{3E8DDA92-16B1-4539-B461-DF5159A94EA8}" destId="{4E6595B9-9441-4312-8912-8C76121876FD}" srcOrd="4" destOrd="0" presId="urn:microsoft.com/office/officeart/2009/3/layout/RandomtoResultProcess"/>
    <dgm:cxn modelId="{5F185B87-C05D-4BD2-A9DC-66E741BA79D6}" type="presParOf" srcId="{3E8DDA92-16B1-4539-B461-DF5159A94EA8}" destId="{6E0CD9C2-3AAC-4FD9-BBC0-307416E27EC0}" srcOrd="5" destOrd="0" presId="urn:microsoft.com/office/officeart/2009/3/layout/RandomtoResultProcess"/>
    <dgm:cxn modelId="{D7E9B3AB-E9EA-4328-B2CB-BCC5F5065CFB}" type="presParOf" srcId="{3E8DDA92-16B1-4539-B461-DF5159A94EA8}" destId="{AC059EFE-DB28-44F7-B984-9C804DB0276E}" srcOrd="6" destOrd="0" presId="urn:microsoft.com/office/officeart/2009/3/layout/RandomtoResultProcess"/>
    <dgm:cxn modelId="{BF290248-E188-4520-AC50-C56577AB4E65}" type="presParOf" srcId="{3E8DDA92-16B1-4539-B461-DF5159A94EA8}" destId="{94E43A78-D478-4620-BED8-5DB18371AFDD}" srcOrd="7" destOrd="0" presId="urn:microsoft.com/office/officeart/2009/3/layout/RandomtoResultProcess"/>
    <dgm:cxn modelId="{18F78513-7992-4B3A-B1EA-707514283CD9}" type="presParOf" srcId="{3E8DDA92-16B1-4539-B461-DF5159A94EA8}" destId="{CBED3075-3A12-4FA3-9386-50B51E1D1619}" srcOrd="8" destOrd="0" presId="urn:microsoft.com/office/officeart/2009/3/layout/RandomtoResultProcess"/>
    <dgm:cxn modelId="{E032E98A-73AF-4F69-8EE3-4D1F3C59863F}" type="presParOf" srcId="{3E8DDA92-16B1-4539-B461-DF5159A94EA8}" destId="{B56C7367-7ED7-4A40-AA3F-63EFC8C3C58A}" srcOrd="9" destOrd="0" presId="urn:microsoft.com/office/officeart/2009/3/layout/RandomtoResultProcess"/>
    <dgm:cxn modelId="{90DEB903-0009-4438-B862-B9285CF1C2B2}" type="presParOf" srcId="{3E8DDA92-16B1-4539-B461-DF5159A94EA8}" destId="{A8FA6A6E-E7F8-4BEC-A90C-A03DF9BA644B}" srcOrd="10" destOrd="0" presId="urn:microsoft.com/office/officeart/2009/3/layout/RandomtoResultProcess"/>
    <dgm:cxn modelId="{0BC9839A-F52E-426C-BECB-7C6655E84A93}" type="presParOf" srcId="{3E8DDA92-16B1-4539-B461-DF5159A94EA8}" destId="{582C6675-24FE-4DA3-AC03-5ED1990CA5EE}" srcOrd="11" destOrd="0" presId="urn:microsoft.com/office/officeart/2009/3/layout/RandomtoResultProcess"/>
    <dgm:cxn modelId="{314ECDD5-A2B7-494C-8160-FC92BB1FD64B}" type="presParOf" srcId="{3E8DDA92-16B1-4539-B461-DF5159A94EA8}" destId="{BBEFA212-FD8A-4A7E-AF41-6FE9D9DCA407}" srcOrd="12" destOrd="0" presId="urn:microsoft.com/office/officeart/2009/3/layout/RandomtoResultProcess"/>
    <dgm:cxn modelId="{04CBD719-A8DE-4588-8078-E56BD7702223}" type="presParOf" srcId="{3E8DDA92-16B1-4539-B461-DF5159A94EA8}" destId="{C4D72EDE-2485-4DF4-940D-3510CF895E97}" srcOrd="13" destOrd="0" presId="urn:microsoft.com/office/officeart/2009/3/layout/RandomtoResultProcess"/>
    <dgm:cxn modelId="{35D512E5-C72C-44A7-9792-DA2B7B62779E}" type="presParOf" srcId="{3E8DDA92-16B1-4539-B461-DF5159A94EA8}" destId="{F9D96A2E-4E63-413E-B205-515C77845103}" srcOrd="14" destOrd="0" presId="urn:microsoft.com/office/officeart/2009/3/layout/RandomtoResultProcess"/>
    <dgm:cxn modelId="{A65CE1F2-A1E5-4BAB-81CA-0291CAC3112D}" type="presParOf" srcId="{3E8DDA92-16B1-4539-B461-DF5159A94EA8}" destId="{E05C8D3F-BC7C-40E2-962C-6D32845E8F20}" srcOrd="15" destOrd="0" presId="urn:microsoft.com/office/officeart/2009/3/layout/RandomtoResultProcess"/>
    <dgm:cxn modelId="{E5012658-2DE6-4CD5-9A72-7D4939AB4C67}" type="presParOf" srcId="{3E8DDA92-16B1-4539-B461-DF5159A94EA8}" destId="{D1D01C2A-6897-492D-84E3-0BFD9B2C6120}" srcOrd="16" destOrd="0" presId="urn:microsoft.com/office/officeart/2009/3/layout/RandomtoResultProcess"/>
    <dgm:cxn modelId="{1CF77935-7C4A-4788-8930-54777D3B06E8}" type="presParOf" srcId="{3E8DDA92-16B1-4539-B461-DF5159A94EA8}" destId="{5F1B1377-CD1F-4AF9-9BE3-723D7693A55A}" srcOrd="17" destOrd="0" presId="urn:microsoft.com/office/officeart/2009/3/layout/RandomtoResultProcess"/>
    <dgm:cxn modelId="{F69D1456-0C63-4274-8714-E9D08601CE91}" type="presParOf" srcId="{3E8DDA92-16B1-4539-B461-DF5159A94EA8}" destId="{3C1423E9-CEC4-4835-8E0F-F3FAB5E39EFC}" srcOrd="18" destOrd="0" presId="urn:microsoft.com/office/officeart/2009/3/layout/RandomtoResultProcess"/>
    <dgm:cxn modelId="{C6A43B89-4714-4753-84D1-D4BA2D23E882}" type="presParOf" srcId="{3E8DDA92-16B1-4539-B461-DF5159A94EA8}" destId="{22D09665-44AF-4300-A76B-63AB6B3786F5}" srcOrd="19" destOrd="0" presId="urn:microsoft.com/office/officeart/2009/3/layout/RandomtoResultProcess"/>
    <dgm:cxn modelId="{550CC245-CDE5-451A-A963-FC42A21DF1B0}" type="presParOf" srcId="{285A8898-C7AA-4204-83A9-17A020AC3CF1}" destId="{FEAC02E5-A97F-4294-85FF-A5A5CB808363}" srcOrd="1" destOrd="0" presId="urn:microsoft.com/office/officeart/2009/3/layout/RandomtoResultProcess"/>
    <dgm:cxn modelId="{75DCD8D1-4CD1-4C5A-BB59-677E55199131}" type="presParOf" srcId="{FEAC02E5-A97F-4294-85FF-A5A5CB808363}" destId="{2950DFA9-F203-4F66-B501-3F12D9CF8D7E}" srcOrd="0" destOrd="0" presId="urn:microsoft.com/office/officeart/2009/3/layout/RandomtoResultProcess"/>
    <dgm:cxn modelId="{3D94F762-3599-41DA-B5DB-3BB1CD798086}" type="presParOf" srcId="{FEAC02E5-A97F-4294-85FF-A5A5CB808363}" destId="{6637BE2E-D7D5-455B-A753-4FF30351B60E}" srcOrd="1" destOrd="0" presId="urn:microsoft.com/office/officeart/2009/3/layout/RandomtoResultProcess"/>
    <dgm:cxn modelId="{A235ECE4-B89C-4E03-9D2F-794A3506D511}" type="presParOf" srcId="{285A8898-C7AA-4204-83A9-17A020AC3CF1}" destId="{51475BF3-75F6-4C10-B31F-E8FCB63A6335}" srcOrd="2" destOrd="0" presId="urn:microsoft.com/office/officeart/2009/3/layout/RandomtoResultProcess"/>
    <dgm:cxn modelId="{E491086C-791E-4935-BADE-C8126A337301}" type="presParOf" srcId="{51475BF3-75F6-4C10-B31F-E8FCB63A6335}" destId="{615687CE-699D-40CF-9D1B-1F7176E6D1FE}" srcOrd="0" destOrd="0" presId="urn:microsoft.com/office/officeart/2009/3/layout/RandomtoResultProcess"/>
    <dgm:cxn modelId="{64D52937-5830-445D-99C2-62D0A39F6799}" type="presParOf" srcId="{51475BF3-75F6-4C10-B31F-E8FCB63A6335}" destId="{3B59F4AC-FEF8-4C49-AE1A-176A1E964FC2}" srcOrd="1" destOrd="0" presId="urn:microsoft.com/office/officeart/2009/3/layout/RandomtoResultProcess"/>
    <dgm:cxn modelId="{0F06E06F-E4A2-4C01-BF9A-46F28B118118}" type="presParOf" srcId="{51475BF3-75F6-4C10-B31F-E8FCB63A6335}" destId="{1CC662D0-64A9-4BE8-95D7-33B975AD98A5}" srcOrd="2" destOrd="0" presId="urn:microsoft.com/office/officeart/2009/3/layout/RandomtoResultProcess"/>
    <dgm:cxn modelId="{300C0D4A-D50B-44B9-B23F-E47D3B555420}" type="presParOf" srcId="{285A8898-C7AA-4204-83A9-17A020AC3CF1}" destId="{8EDF5870-A564-4E8C-9EC5-BFEA8CA1F723}" srcOrd="3" destOrd="0" presId="urn:microsoft.com/office/officeart/2009/3/layout/RandomtoResultProcess"/>
    <dgm:cxn modelId="{3907AD3B-DBFC-43EF-89BE-01F9F67DE3B2}" type="presParOf" srcId="{8EDF5870-A564-4E8C-9EC5-BFEA8CA1F723}" destId="{F6EDC3D9-4B30-4ACE-93EC-A29D5EC003DF}" srcOrd="0" destOrd="0" presId="urn:microsoft.com/office/officeart/2009/3/layout/RandomtoResultProcess"/>
    <dgm:cxn modelId="{66898FB5-0FE6-4FED-BE9B-7EF6B6CC2C78}" type="presParOf" srcId="{8EDF5870-A564-4E8C-9EC5-BFEA8CA1F723}" destId="{AD199341-5B84-40F3-8888-D21ED56A7667}" srcOrd="1" destOrd="0" presId="urn:microsoft.com/office/officeart/2009/3/layout/RandomtoResultProcess"/>
    <dgm:cxn modelId="{25D63014-05EA-4616-97F6-E4F7F7AE25B1}" type="presParOf" srcId="{285A8898-C7AA-4204-83A9-17A020AC3CF1}" destId="{48ABCB17-344D-48C5-8AF7-0213EF4588E3}" srcOrd="4" destOrd="0" presId="urn:microsoft.com/office/officeart/2009/3/layout/RandomtoResultProcess"/>
    <dgm:cxn modelId="{FCEA70E6-AA10-45D5-AF87-86D172A3F3E9}" type="presParOf" srcId="{48ABCB17-344D-48C5-8AF7-0213EF4588E3}" destId="{0C67930D-AD8B-4D28-A521-9504848DA8C0}" srcOrd="0" destOrd="0" presId="urn:microsoft.com/office/officeart/2009/3/layout/RandomtoResultProcess"/>
    <dgm:cxn modelId="{A93A875B-1F45-49A8-B889-5CE0A38D18E6}" type="presParOf" srcId="{48ABCB17-344D-48C5-8AF7-0213EF4588E3}" destId="{9A9988F9-B886-43D3-BBB5-E3C05F735E14}" srcOrd="1" destOrd="0" presId="urn:microsoft.com/office/officeart/2009/3/layout/RandomtoResultProcess"/>
    <dgm:cxn modelId="{DDAA1511-78FE-4A3F-8FF8-08BEBC9610B4}" type="presParOf" srcId="{48ABCB17-344D-48C5-8AF7-0213EF4588E3}" destId="{63846F24-8916-442E-8AAD-0E4B0C4341D6}"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A37263-FADF-44FB-A074-A86BC503B94D}"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6DA27C97-DD4D-4E72-99C7-8A6B5AC4366B}">
      <dgm:prSet/>
      <dgm:spPr/>
      <dgm:t>
        <a:bodyPr/>
        <a:lstStyle/>
        <a:p>
          <a:pPr>
            <a:lnSpc>
              <a:spcPct val="100000"/>
            </a:lnSpc>
          </a:pPr>
          <a:r>
            <a:rPr lang="en-US" b="1"/>
            <a:t>Mission </a:t>
          </a:r>
          <a:br>
            <a:rPr lang="en-US"/>
          </a:br>
          <a:r>
            <a:rPr lang="en-US"/>
            <a:t>To promote a community-wide commitment to ending homelessness.</a:t>
          </a:r>
        </a:p>
      </dgm:t>
    </dgm:pt>
    <dgm:pt modelId="{CB899D11-34A4-4464-8AB1-613E60259EFB}" type="parTrans" cxnId="{B88DBA32-9FEA-47DC-95BF-18EA11053C97}">
      <dgm:prSet/>
      <dgm:spPr/>
      <dgm:t>
        <a:bodyPr/>
        <a:lstStyle/>
        <a:p>
          <a:endParaRPr lang="en-US"/>
        </a:p>
      </dgm:t>
    </dgm:pt>
    <dgm:pt modelId="{A7E5DA79-009B-4291-B27D-E1C4BC9141F7}" type="sibTrans" cxnId="{B88DBA32-9FEA-47DC-95BF-18EA11053C97}">
      <dgm:prSet/>
      <dgm:spPr/>
      <dgm:t>
        <a:bodyPr/>
        <a:lstStyle/>
        <a:p>
          <a:endParaRPr lang="en-US"/>
        </a:p>
      </dgm:t>
    </dgm:pt>
    <dgm:pt modelId="{29A8467F-17FC-404F-993A-164B168C51F3}">
      <dgm:prSet/>
      <dgm:spPr/>
      <dgm:t>
        <a:bodyPr/>
        <a:lstStyle/>
        <a:p>
          <a:pPr>
            <a:lnSpc>
              <a:spcPct val="100000"/>
            </a:lnSpc>
          </a:pPr>
          <a:r>
            <a:rPr lang="en-US" b="1"/>
            <a:t>Vision </a:t>
          </a:r>
          <a:br>
            <a:rPr lang="en-US"/>
          </a:br>
          <a:r>
            <a:rPr lang="en-US"/>
            <a:t>A Southern Nevada where everyone has access to safe, dignified housing.</a:t>
          </a:r>
        </a:p>
      </dgm:t>
    </dgm:pt>
    <dgm:pt modelId="{93C95866-E063-400A-8F63-27444973A666}" type="parTrans" cxnId="{FD5C5601-6A08-4E78-B163-3ABE9BEE068B}">
      <dgm:prSet/>
      <dgm:spPr/>
      <dgm:t>
        <a:bodyPr/>
        <a:lstStyle/>
        <a:p>
          <a:endParaRPr lang="en-US"/>
        </a:p>
      </dgm:t>
    </dgm:pt>
    <dgm:pt modelId="{BE1A98AD-E34D-4DF0-AF6F-E496F6A0EE42}" type="sibTrans" cxnId="{FD5C5601-6A08-4E78-B163-3ABE9BEE068B}">
      <dgm:prSet/>
      <dgm:spPr/>
      <dgm:t>
        <a:bodyPr/>
        <a:lstStyle/>
        <a:p>
          <a:endParaRPr lang="en-US"/>
        </a:p>
      </dgm:t>
    </dgm:pt>
    <dgm:pt modelId="{F3AD1000-65B5-49B8-A76B-6D419CD4B8BE}" type="pres">
      <dgm:prSet presAssocID="{F8A37263-FADF-44FB-A074-A86BC503B94D}" presName="root" presStyleCnt="0">
        <dgm:presLayoutVars>
          <dgm:dir/>
          <dgm:resizeHandles val="exact"/>
        </dgm:presLayoutVars>
      </dgm:prSet>
      <dgm:spPr/>
    </dgm:pt>
    <dgm:pt modelId="{8BBF3825-C2AD-4A0F-80EF-8C77663529E9}" type="pres">
      <dgm:prSet presAssocID="{6DA27C97-DD4D-4E72-99C7-8A6B5AC4366B}" presName="compNode" presStyleCnt="0"/>
      <dgm:spPr/>
    </dgm:pt>
    <dgm:pt modelId="{C66EB22F-15F6-4F3E-892B-1AD7E47C7CFB}" type="pres">
      <dgm:prSet presAssocID="{6DA27C97-DD4D-4E72-99C7-8A6B5AC436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8216E75-C8FA-4268-B30D-D38B110BA120}" type="pres">
      <dgm:prSet presAssocID="{6DA27C97-DD4D-4E72-99C7-8A6B5AC4366B}" presName="spaceRect" presStyleCnt="0"/>
      <dgm:spPr/>
    </dgm:pt>
    <dgm:pt modelId="{DBA10401-F35A-4DAB-B866-F5A2BC182888}" type="pres">
      <dgm:prSet presAssocID="{6DA27C97-DD4D-4E72-99C7-8A6B5AC4366B}" presName="textRect" presStyleLbl="revTx" presStyleIdx="0" presStyleCnt="2">
        <dgm:presLayoutVars>
          <dgm:chMax val="1"/>
          <dgm:chPref val="1"/>
        </dgm:presLayoutVars>
      </dgm:prSet>
      <dgm:spPr/>
    </dgm:pt>
    <dgm:pt modelId="{8D74F280-8F97-4936-B5B5-FA6623181EA2}" type="pres">
      <dgm:prSet presAssocID="{A7E5DA79-009B-4291-B27D-E1C4BC9141F7}" presName="sibTrans" presStyleCnt="0"/>
      <dgm:spPr/>
    </dgm:pt>
    <dgm:pt modelId="{C9E6A171-1905-4748-A4B5-628ACD946430}" type="pres">
      <dgm:prSet presAssocID="{29A8467F-17FC-404F-993A-164B168C51F3}" presName="compNode" presStyleCnt="0"/>
      <dgm:spPr/>
    </dgm:pt>
    <dgm:pt modelId="{F06969E3-642B-4B15-B134-7E1D16A843D4}" type="pres">
      <dgm:prSet presAssocID="{29A8467F-17FC-404F-993A-164B168C51F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ll scene"/>
        </a:ext>
      </dgm:extLst>
    </dgm:pt>
    <dgm:pt modelId="{74D2020B-C754-49A6-A0E9-65B04CB3F9A2}" type="pres">
      <dgm:prSet presAssocID="{29A8467F-17FC-404F-993A-164B168C51F3}" presName="spaceRect" presStyleCnt="0"/>
      <dgm:spPr/>
    </dgm:pt>
    <dgm:pt modelId="{686FBC83-D7E9-4F8C-8CAC-01549E9B4E54}" type="pres">
      <dgm:prSet presAssocID="{29A8467F-17FC-404F-993A-164B168C51F3}" presName="textRect" presStyleLbl="revTx" presStyleIdx="1" presStyleCnt="2">
        <dgm:presLayoutVars>
          <dgm:chMax val="1"/>
          <dgm:chPref val="1"/>
        </dgm:presLayoutVars>
      </dgm:prSet>
      <dgm:spPr/>
    </dgm:pt>
  </dgm:ptLst>
  <dgm:cxnLst>
    <dgm:cxn modelId="{FD5C5601-6A08-4E78-B163-3ABE9BEE068B}" srcId="{F8A37263-FADF-44FB-A074-A86BC503B94D}" destId="{29A8467F-17FC-404F-993A-164B168C51F3}" srcOrd="1" destOrd="0" parTransId="{93C95866-E063-400A-8F63-27444973A666}" sibTransId="{BE1A98AD-E34D-4DF0-AF6F-E496F6A0EE42}"/>
    <dgm:cxn modelId="{CFFC952A-35EE-491A-B9F3-B2384A2D4F71}" type="presOf" srcId="{29A8467F-17FC-404F-993A-164B168C51F3}" destId="{686FBC83-D7E9-4F8C-8CAC-01549E9B4E54}" srcOrd="0" destOrd="0" presId="urn:microsoft.com/office/officeart/2018/2/layout/IconLabelList"/>
    <dgm:cxn modelId="{B88DBA32-9FEA-47DC-95BF-18EA11053C97}" srcId="{F8A37263-FADF-44FB-A074-A86BC503B94D}" destId="{6DA27C97-DD4D-4E72-99C7-8A6B5AC4366B}" srcOrd="0" destOrd="0" parTransId="{CB899D11-34A4-4464-8AB1-613E60259EFB}" sibTransId="{A7E5DA79-009B-4291-B27D-E1C4BC9141F7}"/>
    <dgm:cxn modelId="{D0AB0CDB-DD11-49CA-A3E4-821AF89978A0}" type="presOf" srcId="{6DA27C97-DD4D-4E72-99C7-8A6B5AC4366B}" destId="{DBA10401-F35A-4DAB-B866-F5A2BC182888}" srcOrd="0" destOrd="0" presId="urn:microsoft.com/office/officeart/2018/2/layout/IconLabelList"/>
    <dgm:cxn modelId="{6137E9EC-9526-4EA9-8A55-B977626F0E65}" type="presOf" srcId="{F8A37263-FADF-44FB-A074-A86BC503B94D}" destId="{F3AD1000-65B5-49B8-A76B-6D419CD4B8BE}" srcOrd="0" destOrd="0" presId="urn:microsoft.com/office/officeart/2018/2/layout/IconLabelList"/>
    <dgm:cxn modelId="{B2196C13-52AB-43F7-916A-FBF3BD6A9848}" type="presParOf" srcId="{F3AD1000-65B5-49B8-A76B-6D419CD4B8BE}" destId="{8BBF3825-C2AD-4A0F-80EF-8C77663529E9}" srcOrd="0" destOrd="0" presId="urn:microsoft.com/office/officeart/2018/2/layout/IconLabelList"/>
    <dgm:cxn modelId="{D10DA201-87BF-4536-AD98-46D2F4520421}" type="presParOf" srcId="{8BBF3825-C2AD-4A0F-80EF-8C77663529E9}" destId="{C66EB22F-15F6-4F3E-892B-1AD7E47C7CFB}" srcOrd="0" destOrd="0" presId="urn:microsoft.com/office/officeart/2018/2/layout/IconLabelList"/>
    <dgm:cxn modelId="{6A5B853D-35BF-4CB0-98CD-1D9812091E45}" type="presParOf" srcId="{8BBF3825-C2AD-4A0F-80EF-8C77663529E9}" destId="{18216E75-C8FA-4268-B30D-D38B110BA120}" srcOrd="1" destOrd="0" presId="urn:microsoft.com/office/officeart/2018/2/layout/IconLabelList"/>
    <dgm:cxn modelId="{29AA50B1-222E-4FB3-8C48-55B1EFCDD1ED}" type="presParOf" srcId="{8BBF3825-C2AD-4A0F-80EF-8C77663529E9}" destId="{DBA10401-F35A-4DAB-B866-F5A2BC182888}" srcOrd="2" destOrd="0" presId="urn:microsoft.com/office/officeart/2018/2/layout/IconLabelList"/>
    <dgm:cxn modelId="{59504F98-500F-4108-98F1-01B9B0A5618B}" type="presParOf" srcId="{F3AD1000-65B5-49B8-A76B-6D419CD4B8BE}" destId="{8D74F280-8F97-4936-B5B5-FA6623181EA2}" srcOrd="1" destOrd="0" presId="urn:microsoft.com/office/officeart/2018/2/layout/IconLabelList"/>
    <dgm:cxn modelId="{556F27F0-AB63-4CB6-BFD0-9AC86682173D}" type="presParOf" srcId="{F3AD1000-65B5-49B8-A76B-6D419CD4B8BE}" destId="{C9E6A171-1905-4748-A4B5-628ACD946430}" srcOrd="2" destOrd="0" presId="urn:microsoft.com/office/officeart/2018/2/layout/IconLabelList"/>
    <dgm:cxn modelId="{640906C9-E9FD-4BAF-BD75-F6E161419A6A}" type="presParOf" srcId="{C9E6A171-1905-4748-A4B5-628ACD946430}" destId="{F06969E3-642B-4B15-B134-7E1D16A843D4}" srcOrd="0" destOrd="0" presId="urn:microsoft.com/office/officeart/2018/2/layout/IconLabelList"/>
    <dgm:cxn modelId="{5A7AD9BE-76D3-4511-B8AA-F71AB71CBA61}" type="presParOf" srcId="{C9E6A171-1905-4748-A4B5-628ACD946430}" destId="{74D2020B-C754-49A6-A0E9-65B04CB3F9A2}" srcOrd="1" destOrd="0" presId="urn:microsoft.com/office/officeart/2018/2/layout/IconLabelList"/>
    <dgm:cxn modelId="{0F7D7F67-4839-4136-9C27-20F08EB6014C}" type="presParOf" srcId="{C9E6A171-1905-4748-A4B5-628ACD946430}" destId="{686FBC83-D7E9-4F8C-8CAC-01549E9B4E5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EC1360-F8BE-4C1A-931A-A7E4094D40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98C57C-C2F0-424D-9CDB-399ECF24528C}">
      <dgm:prSet/>
      <dgm:spPr>
        <a:solidFill>
          <a:srgbClr val="EB5B0B"/>
        </a:solidFill>
      </dgm:spPr>
      <dgm:t>
        <a:bodyPr/>
        <a:lstStyle/>
        <a:p>
          <a:r>
            <a:rPr lang="en-US" dirty="0"/>
            <a:t>We believe in the equal dignity of all people, regardless of background or identity. Our work is guided by:</a:t>
          </a:r>
        </a:p>
      </dgm:t>
    </dgm:pt>
    <dgm:pt modelId="{131F53FA-75BF-49FA-B78D-A448BE0B4804}" type="parTrans" cxnId="{F801D912-3046-4BCD-ADB5-741FCA8D3C7B}">
      <dgm:prSet/>
      <dgm:spPr/>
      <dgm:t>
        <a:bodyPr/>
        <a:lstStyle/>
        <a:p>
          <a:endParaRPr lang="en-US"/>
        </a:p>
      </dgm:t>
    </dgm:pt>
    <dgm:pt modelId="{58D6C8F0-7895-43ED-831E-9AC647637C81}" type="sibTrans" cxnId="{F801D912-3046-4BCD-ADB5-741FCA8D3C7B}">
      <dgm:prSet/>
      <dgm:spPr/>
      <dgm:t>
        <a:bodyPr/>
        <a:lstStyle/>
        <a:p>
          <a:endParaRPr lang="en-US"/>
        </a:p>
      </dgm:t>
    </dgm:pt>
    <dgm:pt modelId="{82D8027E-97A5-4229-BDFC-1B9E9EE678D7}">
      <dgm:prSet/>
      <dgm:spPr/>
      <dgm:t>
        <a:bodyPr/>
        <a:lstStyle/>
        <a:p>
          <a:r>
            <a:rPr lang="en-US" dirty="0"/>
            <a:t>Making homelessness rare, brief, and non-recurring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E9406B-21D4-465C-8C5D-D07153B7622B}" type="parTrans" cxnId="{E4F521E8-C727-4525-8A43-5258EDB6B0F1}">
      <dgm:prSet/>
      <dgm:spPr/>
      <dgm:t>
        <a:bodyPr/>
        <a:lstStyle/>
        <a:p>
          <a:endParaRPr lang="en-US"/>
        </a:p>
      </dgm:t>
    </dgm:pt>
    <dgm:pt modelId="{99F250C7-B683-46F9-8D39-2D5D9B583FB4}" type="sibTrans" cxnId="{E4F521E8-C727-4525-8A43-5258EDB6B0F1}">
      <dgm:prSet/>
      <dgm:spPr/>
      <dgm:t>
        <a:bodyPr/>
        <a:lstStyle/>
        <a:p>
          <a:endParaRPr lang="en-US"/>
        </a:p>
      </dgm:t>
    </dgm:pt>
    <dgm:pt modelId="{9E8CF861-1E8E-4184-BF7A-9D8AE362FEFD}">
      <dgm:prSet/>
      <dgm:spPr/>
      <dgm:t>
        <a:bodyPr/>
        <a:lstStyle/>
        <a:p>
          <a:r>
            <a:rPr lang="en-US" dirty="0"/>
            <a:t>Person-centered, trauma-informed care</a:t>
          </a:r>
        </a:p>
      </dgm:t>
    </dgm:pt>
    <dgm:pt modelId="{A6B6CC93-02D9-436C-AA0C-BE689538AA7A}" type="parTrans" cxnId="{AA2236E9-E06A-4A68-89E9-C76538B62CB2}">
      <dgm:prSet/>
      <dgm:spPr/>
      <dgm:t>
        <a:bodyPr/>
        <a:lstStyle/>
        <a:p>
          <a:endParaRPr lang="en-US"/>
        </a:p>
      </dgm:t>
    </dgm:pt>
    <dgm:pt modelId="{32DBDCAC-EE13-4139-965F-95A64770F6B2}" type="sibTrans" cxnId="{AA2236E9-E06A-4A68-89E9-C76538B62CB2}">
      <dgm:prSet/>
      <dgm:spPr/>
      <dgm:t>
        <a:bodyPr/>
        <a:lstStyle/>
        <a:p>
          <a:endParaRPr lang="en-US"/>
        </a:p>
      </dgm:t>
    </dgm:pt>
    <dgm:pt modelId="{920F39ED-66E6-4980-9256-73CEF88DF002}">
      <dgm:prSet/>
      <dgm:spPr/>
      <dgm:t>
        <a:bodyPr/>
        <a:lstStyle/>
        <a:p>
          <a:r>
            <a:rPr lang="en-US" dirty="0"/>
            <a:t>A Housing First approach</a:t>
          </a:r>
        </a:p>
      </dgm:t>
    </dgm:pt>
    <dgm:pt modelId="{7A61A334-C847-434B-84C7-E1739E730027}" type="parTrans" cxnId="{4F95066D-5A2F-4248-87F5-D8EE8F86F2E9}">
      <dgm:prSet/>
      <dgm:spPr/>
      <dgm:t>
        <a:bodyPr/>
        <a:lstStyle/>
        <a:p>
          <a:endParaRPr lang="en-US"/>
        </a:p>
      </dgm:t>
    </dgm:pt>
    <dgm:pt modelId="{F6BE28A1-212D-41DC-A1C6-62C6762E58F4}" type="sibTrans" cxnId="{4F95066D-5A2F-4248-87F5-D8EE8F86F2E9}">
      <dgm:prSet/>
      <dgm:spPr/>
      <dgm:t>
        <a:bodyPr/>
        <a:lstStyle/>
        <a:p>
          <a:endParaRPr lang="en-US"/>
        </a:p>
      </dgm:t>
    </dgm:pt>
    <dgm:pt modelId="{B08A60F1-B861-4C8C-8685-3C652C6A083C}">
      <dgm:prSet/>
      <dgm:spPr/>
      <dgm:t>
        <a:bodyPr/>
        <a:lstStyle/>
        <a:p>
          <a:r>
            <a:rPr lang="en-US" dirty="0"/>
            <a:t>Inclusivity and diverse perspectives</a:t>
          </a:r>
        </a:p>
      </dgm:t>
    </dgm:pt>
    <dgm:pt modelId="{D1C7DB78-FFDB-42FF-B699-02B15D8BDB45}" type="parTrans" cxnId="{069E6523-0D3A-47AB-9587-02EA37667423}">
      <dgm:prSet/>
      <dgm:spPr/>
      <dgm:t>
        <a:bodyPr/>
        <a:lstStyle/>
        <a:p>
          <a:endParaRPr lang="en-US"/>
        </a:p>
      </dgm:t>
    </dgm:pt>
    <dgm:pt modelId="{4E09873A-F522-4865-83EA-33FC06787A3F}" type="sibTrans" cxnId="{069E6523-0D3A-47AB-9587-02EA37667423}">
      <dgm:prSet/>
      <dgm:spPr/>
      <dgm:t>
        <a:bodyPr/>
        <a:lstStyle/>
        <a:p>
          <a:endParaRPr lang="en-US"/>
        </a:p>
      </dgm:t>
    </dgm:pt>
    <dgm:pt modelId="{C1CDCC47-C81C-4293-AB63-7A52C903D595}">
      <dgm:prSet/>
      <dgm:spPr/>
      <dgm:t>
        <a:bodyPr/>
        <a:lstStyle/>
        <a:p>
          <a:r>
            <a:rPr lang="en-US" dirty="0"/>
            <a:t>Transparent service delivery</a:t>
          </a:r>
        </a:p>
      </dgm:t>
    </dgm:pt>
    <dgm:pt modelId="{887D7754-FF0D-4883-B1A9-13805695015F}" type="parTrans" cxnId="{728D1DD8-D855-4EE6-9D8E-C7E8276CB457}">
      <dgm:prSet/>
      <dgm:spPr/>
      <dgm:t>
        <a:bodyPr/>
        <a:lstStyle/>
        <a:p>
          <a:endParaRPr lang="en-US"/>
        </a:p>
      </dgm:t>
    </dgm:pt>
    <dgm:pt modelId="{A1413951-69CF-40E4-B8C5-BA84C639E488}" type="sibTrans" cxnId="{728D1DD8-D855-4EE6-9D8E-C7E8276CB457}">
      <dgm:prSet/>
      <dgm:spPr/>
      <dgm:t>
        <a:bodyPr/>
        <a:lstStyle/>
        <a:p>
          <a:endParaRPr lang="en-US"/>
        </a:p>
      </dgm:t>
    </dgm:pt>
    <dgm:pt modelId="{36AA1333-65BB-40A6-A565-5D2881A839E0}">
      <dgm:prSet/>
      <dgm:spPr/>
      <dgm:t>
        <a:bodyPr/>
        <a:lstStyle/>
        <a:p>
          <a:r>
            <a:rPr lang="en-US" dirty="0"/>
            <a:t>Data-driven, action-oriented strategies</a:t>
          </a:r>
        </a:p>
      </dgm:t>
    </dgm:pt>
    <dgm:pt modelId="{13ACC203-74F2-4CF8-BD03-B17BBF494833}" type="parTrans" cxnId="{BE9A1B30-D641-4069-946D-5E9465EA5900}">
      <dgm:prSet/>
      <dgm:spPr/>
      <dgm:t>
        <a:bodyPr/>
        <a:lstStyle/>
        <a:p>
          <a:endParaRPr lang="en-US"/>
        </a:p>
      </dgm:t>
    </dgm:pt>
    <dgm:pt modelId="{AA86F881-FDF2-4BB0-8C09-06A2913A9DAA}" type="sibTrans" cxnId="{BE9A1B30-D641-4069-946D-5E9465EA5900}">
      <dgm:prSet/>
      <dgm:spPr/>
      <dgm:t>
        <a:bodyPr/>
        <a:lstStyle/>
        <a:p>
          <a:endParaRPr lang="en-US"/>
        </a:p>
      </dgm:t>
    </dgm:pt>
    <dgm:pt modelId="{8E396C3E-ED86-46A0-9362-ED42182E20B0}" type="pres">
      <dgm:prSet presAssocID="{AEEC1360-F8BE-4C1A-931A-A7E4094D40A3}" presName="linear" presStyleCnt="0">
        <dgm:presLayoutVars>
          <dgm:animLvl val="lvl"/>
          <dgm:resizeHandles val="exact"/>
        </dgm:presLayoutVars>
      </dgm:prSet>
      <dgm:spPr/>
    </dgm:pt>
    <dgm:pt modelId="{1FD5615F-0B25-4CF1-AB27-B977A8F891D1}" type="pres">
      <dgm:prSet presAssocID="{E298C57C-C2F0-424D-9CDB-399ECF24528C}" presName="parentText" presStyleLbl="node1" presStyleIdx="0" presStyleCnt="1">
        <dgm:presLayoutVars>
          <dgm:chMax val="0"/>
          <dgm:bulletEnabled val="1"/>
        </dgm:presLayoutVars>
      </dgm:prSet>
      <dgm:spPr/>
    </dgm:pt>
    <dgm:pt modelId="{AA9C10A6-00C0-4A40-B086-3C00FED44E13}" type="pres">
      <dgm:prSet presAssocID="{E298C57C-C2F0-424D-9CDB-399ECF24528C}" presName="childText" presStyleLbl="revTx" presStyleIdx="0" presStyleCnt="1">
        <dgm:presLayoutVars>
          <dgm:bulletEnabled val="1"/>
        </dgm:presLayoutVars>
      </dgm:prSet>
      <dgm:spPr/>
    </dgm:pt>
  </dgm:ptLst>
  <dgm:cxnLst>
    <dgm:cxn modelId="{F801D912-3046-4BCD-ADB5-741FCA8D3C7B}" srcId="{AEEC1360-F8BE-4C1A-931A-A7E4094D40A3}" destId="{E298C57C-C2F0-424D-9CDB-399ECF24528C}" srcOrd="0" destOrd="0" parTransId="{131F53FA-75BF-49FA-B78D-A448BE0B4804}" sibTransId="{58D6C8F0-7895-43ED-831E-9AC647637C81}"/>
    <dgm:cxn modelId="{069E6523-0D3A-47AB-9587-02EA37667423}" srcId="{E298C57C-C2F0-424D-9CDB-399ECF24528C}" destId="{B08A60F1-B861-4C8C-8685-3C652C6A083C}" srcOrd="3" destOrd="0" parTransId="{D1C7DB78-FFDB-42FF-B699-02B15D8BDB45}" sibTransId="{4E09873A-F522-4865-83EA-33FC06787A3F}"/>
    <dgm:cxn modelId="{BE9A1B30-D641-4069-946D-5E9465EA5900}" srcId="{E298C57C-C2F0-424D-9CDB-399ECF24528C}" destId="{36AA1333-65BB-40A6-A565-5D2881A839E0}" srcOrd="5" destOrd="0" parTransId="{13ACC203-74F2-4CF8-BD03-B17BBF494833}" sibTransId="{AA86F881-FDF2-4BB0-8C09-06A2913A9DAA}"/>
    <dgm:cxn modelId="{4F95066D-5A2F-4248-87F5-D8EE8F86F2E9}" srcId="{E298C57C-C2F0-424D-9CDB-399ECF24528C}" destId="{920F39ED-66E6-4980-9256-73CEF88DF002}" srcOrd="2" destOrd="0" parTransId="{7A61A334-C847-434B-84C7-E1739E730027}" sibTransId="{F6BE28A1-212D-41DC-A1C6-62C6762E58F4}"/>
    <dgm:cxn modelId="{9F6A036E-5169-4F4F-A971-F5CFF2B36393}" type="presOf" srcId="{36AA1333-65BB-40A6-A565-5D2881A839E0}" destId="{AA9C10A6-00C0-4A40-B086-3C00FED44E13}" srcOrd="0" destOrd="5" presId="urn:microsoft.com/office/officeart/2005/8/layout/vList2"/>
    <dgm:cxn modelId="{90B1639B-3322-47BE-AB89-6CAF60758E91}" type="presOf" srcId="{82D8027E-97A5-4229-BDFC-1B9E9EE678D7}" destId="{AA9C10A6-00C0-4A40-B086-3C00FED44E13}" srcOrd="0" destOrd="0" presId="urn:microsoft.com/office/officeart/2005/8/layout/vList2"/>
    <dgm:cxn modelId="{0DF0FBA3-C8E2-4CF8-B204-0533EE74C651}" type="presOf" srcId="{9E8CF861-1E8E-4184-BF7A-9D8AE362FEFD}" destId="{AA9C10A6-00C0-4A40-B086-3C00FED44E13}" srcOrd="0" destOrd="1" presId="urn:microsoft.com/office/officeart/2005/8/layout/vList2"/>
    <dgm:cxn modelId="{49FF1EA8-34EB-4940-8D2F-F4D814A0ABE8}" type="presOf" srcId="{B08A60F1-B861-4C8C-8685-3C652C6A083C}" destId="{AA9C10A6-00C0-4A40-B086-3C00FED44E13}" srcOrd="0" destOrd="3" presId="urn:microsoft.com/office/officeart/2005/8/layout/vList2"/>
    <dgm:cxn modelId="{CBD1B3B2-8804-42F1-8664-B0CB4CAFFF90}" type="presOf" srcId="{AEEC1360-F8BE-4C1A-931A-A7E4094D40A3}" destId="{8E396C3E-ED86-46A0-9362-ED42182E20B0}" srcOrd="0" destOrd="0" presId="urn:microsoft.com/office/officeart/2005/8/layout/vList2"/>
    <dgm:cxn modelId="{AEB306D4-B516-4335-B9FA-F754BECB2FE9}" type="presOf" srcId="{E298C57C-C2F0-424D-9CDB-399ECF24528C}" destId="{1FD5615F-0B25-4CF1-AB27-B977A8F891D1}" srcOrd="0" destOrd="0" presId="urn:microsoft.com/office/officeart/2005/8/layout/vList2"/>
    <dgm:cxn modelId="{12FE12D8-E6EA-4BFE-87A8-9EEE81130089}" type="presOf" srcId="{920F39ED-66E6-4980-9256-73CEF88DF002}" destId="{AA9C10A6-00C0-4A40-B086-3C00FED44E13}" srcOrd="0" destOrd="2" presId="urn:microsoft.com/office/officeart/2005/8/layout/vList2"/>
    <dgm:cxn modelId="{728D1DD8-D855-4EE6-9D8E-C7E8276CB457}" srcId="{E298C57C-C2F0-424D-9CDB-399ECF24528C}" destId="{C1CDCC47-C81C-4293-AB63-7A52C903D595}" srcOrd="4" destOrd="0" parTransId="{887D7754-FF0D-4883-B1A9-13805695015F}" sibTransId="{A1413951-69CF-40E4-B8C5-BA84C639E488}"/>
    <dgm:cxn modelId="{E4F521E8-C727-4525-8A43-5258EDB6B0F1}" srcId="{E298C57C-C2F0-424D-9CDB-399ECF24528C}" destId="{82D8027E-97A5-4229-BDFC-1B9E9EE678D7}" srcOrd="0" destOrd="0" parTransId="{E7E9406B-21D4-465C-8C5D-D07153B7622B}" sibTransId="{99F250C7-B683-46F9-8D39-2D5D9B583FB4}"/>
    <dgm:cxn modelId="{AA2236E9-E06A-4A68-89E9-C76538B62CB2}" srcId="{E298C57C-C2F0-424D-9CDB-399ECF24528C}" destId="{9E8CF861-1E8E-4184-BF7A-9D8AE362FEFD}" srcOrd="1" destOrd="0" parTransId="{A6B6CC93-02D9-436C-AA0C-BE689538AA7A}" sibTransId="{32DBDCAC-EE13-4139-965F-95A64770F6B2}"/>
    <dgm:cxn modelId="{711C97F8-F7C3-4ABB-887D-0CAFF6705736}" type="presOf" srcId="{C1CDCC47-C81C-4293-AB63-7A52C903D595}" destId="{AA9C10A6-00C0-4A40-B086-3C00FED44E13}" srcOrd="0" destOrd="4" presId="urn:microsoft.com/office/officeart/2005/8/layout/vList2"/>
    <dgm:cxn modelId="{5848EFB5-3BC1-4F16-AAC2-DCA52E5D74E0}" type="presParOf" srcId="{8E396C3E-ED86-46A0-9362-ED42182E20B0}" destId="{1FD5615F-0B25-4CF1-AB27-B977A8F891D1}" srcOrd="0" destOrd="0" presId="urn:microsoft.com/office/officeart/2005/8/layout/vList2"/>
    <dgm:cxn modelId="{CEA53650-76F2-4B8D-8F83-2F779710D709}" type="presParOf" srcId="{8E396C3E-ED86-46A0-9362-ED42182E20B0}" destId="{AA9C10A6-00C0-4A40-B086-3C00FED44E1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215184-1361-48A9-891D-ED93D96783B3}"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n-US"/>
        </a:p>
      </dgm:t>
    </dgm:pt>
    <dgm:pt modelId="{D3E6F75E-E076-49D5-8F10-ACAFEE939A72}">
      <dgm:prSet phldrT="[Text]"/>
      <dgm:spPr>
        <a:solidFill>
          <a:schemeClr val="bg2">
            <a:lumMod val="25000"/>
          </a:schemeClr>
        </a:solidFill>
      </dgm:spPr>
      <dgm:t>
        <a:bodyPr/>
        <a:lstStyle/>
        <a:p>
          <a:r>
            <a:rPr lang="en-US" dirty="0"/>
            <a:t>5 Government Agencies</a:t>
          </a:r>
        </a:p>
      </dgm:t>
    </dgm:pt>
    <dgm:pt modelId="{FDCA9DF3-3D29-4A19-B9FD-4290D08A128D}" type="parTrans" cxnId="{D7702F9C-C26C-4041-A499-ABBAD5D74121}">
      <dgm:prSet/>
      <dgm:spPr/>
      <dgm:t>
        <a:bodyPr/>
        <a:lstStyle/>
        <a:p>
          <a:endParaRPr lang="en-US"/>
        </a:p>
      </dgm:t>
    </dgm:pt>
    <dgm:pt modelId="{C8A8E42A-3C2D-4970-903F-DA175DA35C87}" type="sibTrans" cxnId="{D7702F9C-C26C-4041-A499-ABBAD5D74121}">
      <dgm:prSet/>
      <dgm:spPr/>
      <dgm:t>
        <a:bodyPr/>
        <a:lstStyle/>
        <a:p>
          <a:endParaRPr lang="en-US"/>
        </a:p>
      </dgm:t>
    </dgm:pt>
    <dgm:pt modelId="{B651002B-7A82-4FBE-869E-E4F63FD817D5}">
      <dgm:prSet phldrT="[Text]"/>
      <dgm:spPr>
        <a:solidFill>
          <a:schemeClr val="bg2">
            <a:lumMod val="25000"/>
          </a:schemeClr>
        </a:solidFill>
      </dgm:spPr>
      <dgm:t>
        <a:bodyPr/>
        <a:lstStyle/>
        <a:p>
          <a:r>
            <a:rPr lang="en-US" dirty="0"/>
            <a:t>Clark County</a:t>
          </a:r>
        </a:p>
      </dgm:t>
    </dgm:pt>
    <dgm:pt modelId="{03FA56F7-27AB-4E84-872A-2ADDA2A38530}" type="parTrans" cxnId="{AE97B5F9-E6E2-4FD8-BCE0-8CC757E23E4F}">
      <dgm:prSet/>
      <dgm:spPr/>
      <dgm:t>
        <a:bodyPr/>
        <a:lstStyle/>
        <a:p>
          <a:endParaRPr lang="en-US"/>
        </a:p>
      </dgm:t>
    </dgm:pt>
    <dgm:pt modelId="{CFFE552A-3CE3-4410-9ADE-5D88BFE93A83}" type="sibTrans" cxnId="{AE97B5F9-E6E2-4FD8-BCE0-8CC757E23E4F}">
      <dgm:prSet/>
      <dgm:spPr/>
      <dgm:t>
        <a:bodyPr/>
        <a:lstStyle/>
        <a:p>
          <a:endParaRPr lang="en-US"/>
        </a:p>
      </dgm:t>
    </dgm:pt>
    <dgm:pt modelId="{0B14F3B3-E8B7-403D-A219-E4781C495641}">
      <dgm:prSet phldrT="[Text]"/>
      <dgm:spPr>
        <a:solidFill>
          <a:schemeClr val="bg2">
            <a:lumMod val="25000"/>
          </a:schemeClr>
        </a:solidFill>
      </dgm:spPr>
      <dgm:t>
        <a:bodyPr/>
        <a:lstStyle/>
        <a:p>
          <a:r>
            <a:rPr lang="en-US" dirty="0"/>
            <a:t>North Las Vegas</a:t>
          </a:r>
        </a:p>
      </dgm:t>
    </dgm:pt>
    <dgm:pt modelId="{6DC2339C-07DD-4C66-B78C-CCEB90506F01}" type="parTrans" cxnId="{C9C309A1-B607-4B83-9794-CEDDE21C645E}">
      <dgm:prSet/>
      <dgm:spPr/>
      <dgm:t>
        <a:bodyPr/>
        <a:lstStyle/>
        <a:p>
          <a:endParaRPr lang="en-US"/>
        </a:p>
      </dgm:t>
    </dgm:pt>
    <dgm:pt modelId="{58418556-2B59-4772-ACDC-F959A870900C}" type="sibTrans" cxnId="{C9C309A1-B607-4B83-9794-CEDDE21C645E}">
      <dgm:prSet/>
      <dgm:spPr/>
      <dgm:t>
        <a:bodyPr/>
        <a:lstStyle/>
        <a:p>
          <a:endParaRPr lang="en-US"/>
        </a:p>
      </dgm:t>
    </dgm:pt>
    <dgm:pt modelId="{8E914A6E-F418-46EA-87A3-D26D277BCE19}">
      <dgm:prSet phldrT="[Text]"/>
      <dgm:spPr>
        <a:solidFill>
          <a:schemeClr val="bg2">
            <a:lumMod val="25000"/>
          </a:schemeClr>
        </a:solidFill>
      </dgm:spPr>
      <dgm:t>
        <a:bodyPr/>
        <a:lstStyle/>
        <a:p>
          <a:r>
            <a:rPr lang="en-US" dirty="0"/>
            <a:t>Las Vegas</a:t>
          </a:r>
        </a:p>
      </dgm:t>
    </dgm:pt>
    <dgm:pt modelId="{C22247C5-C933-4B24-B1AC-36F874E957CC}" type="parTrans" cxnId="{69D1C79F-A6AC-4437-8BCF-60936EAAE3E2}">
      <dgm:prSet/>
      <dgm:spPr/>
      <dgm:t>
        <a:bodyPr/>
        <a:lstStyle/>
        <a:p>
          <a:endParaRPr lang="en-US"/>
        </a:p>
      </dgm:t>
    </dgm:pt>
    <dgm:pt modelId="{08F9C267-B036-43E6-9B1C-FD7A20A9FB1F}" type="sibTrans" cxnId="{69D1C79F-A6AC-4437-8BCF-60936EAAE3E2}">
      <dgm:prSet/>
      <dgm:spPr/>
      <dgm:t>
        <a:bodyPr/>
        <a:lstStyle/>
        <a:p>
          <a:endParaRPr lang="en-US"/>
        </a:p>
      </dgm:t>
    </dgm:pt>
    <dgm:pt modelId="{6D51198F-A02F-47D0-AC40-551D5ECE2EF5}">
      <dgm:prSet phldrT="[Text]"/>
      <dgm:spPr>
        <a:solidFill>
          <a:schemeClr val="bg2">
            <a:lumMod val="25000"/>
          </a:schemeClr>
        </a:solidFill>
      </dgm:spPr>
      <dgm:t>
        <a:bodyPr/>
        <a:lstStyle/>
        <a:p>
          <a:r>
            <a:rPr lang="en-US" dirty="0"/>
            <a:t>Henderson</a:t>
          </a:r>
        </a:p>
      </dgm:t>
    </dgm:pt>
    <dgm:pt modelId="{CFA61F5D-30D2-40CA-8753-281755FCF3E7}" type="parTrans" cxnId="{F3967448-4CD8-459C-95EC-628E14092552}">
      <dgm:prSet/>
      <dgm:spPr/>
      <dgm:t>
        <a:bodyPr/>
        <a:lstStyle/>
        <a:p>
          <a:endParaRPr lang="en-US"/>
        </a:p>
      </dgm:t>
    </dgm:pt>
    <dgm:pt modelId="{08ECE953-B66E-4719-88BE-4D5417BAEC92}" type="sibTrans" cxnId="{F3967448-4CD8-459C-95EC-628E14092552}">
      <dgm:prSet/>
      <dgm:spPr/>
      <dgm:t>
        <a:bodyPr/>
        <a:lstStyle/>
        <a:p>
          <a:endParaRPr lang="en-US"/>
        </a:p>
      </dgm:t>
    </dgm:pt>
    <dgm:pt modelId="{8B60F927-A8BD-4875-B361-45B0A37F1D48}" type="pres">
      <dgm:prSet presAssocID="{4E215184-1361-48A9-891D-ED93D96783B3}" presName="diagram" presStyleCnt="0">
        <dgm:presLayoutVars>
          <dgm:chPref val="1"/>
          <dgm:dir/>
          <dgm:animOne val="branch"/>
          <dgm:animLvl val="lvl"/>
          <dgm:resizeHandles val="exact"/>
        </dgm:presLayoutVars>
      </dgm:prSet>
      <dgm:spPr/>
    </dgm:pt>
    <dgm:pt modelId="{23DEAE58-2C17-46DB-A050-953A6769DC80}" type="pres">
      <dgm:prSet presAssocID="{D3E6F75E-E076-49D5-8F10-ACAFEE939A72}" presName="root1" presStyleCnt="0"/>
      <dgm:spPr/>
    </dgm:pt>
    <dgm:pt modelId="{2B63E775-9C3F-46B8-9C96-B550403AC64D}" type="pres">
      <dgm:prSet presAssocID="{D3E6F75E-E076-49D5-8F10-ACAFEE939A72}" presName="LevelOneTextNode" presStyleLbl="node0" presStyleIdx="0" presStyleCnt="1">
        <dgm:presLayoutVars>
          <dgm:chPref val="3"/>
        </dgm:presLayoutVars>
      </dgm:prSet>
      <dgm:spPr/>
    </dgm:pt>
    <dgm:pt modelId="{8BE1EC84-5B0F-42BB-B78E-96A28EAD722E}" type="pres">
      <dgm:prSet presAssocID="{D3E6F75E-E076-49D5-8F10-ACAFEE939A72}" presName="level2hierChild" presStyleCnt="0"/>
      <dgm:spPr/>
    </dgm:pt>
    <dgm:pt modelId="{FD69D495-7E7A-4A89-B685-7E2960542364}" type="pres">
      <dgm:prSet presAssocID="{03FA56F7-27AB-4E84-872A-2ADDA2A38530}" presName="conn2-1" presStyleLbl="parChTrans1D2" presStyleIdx="0" presStyleCnt="4"/>
      <dgm:spPr/>
    </dgm:pt>
    <dgm:pt modelId="{BE12ADDA-DFF6-4185-8E1D-D3B124C64DE2}" type="pres">
      <dgm:prSet presAssocID="{03FA56F7-27AB-4E84-872A-2ADDA2A38530}" presName="connTx" presStyleLbl="parChTrans1D2" presStyleIdx="0" presStyleCnt="4"/>
      <dgm:spPr/>
    </dgm:pt>
    <dgm:pt modelId="{B2C7D729-DD44-4849-BEF3-CC776B60A51F}" type="pres">
      <dgm:prSet presAssocID="{B651002B-7A82-4FBE-869E-E4F63FD817D5}" presName="root2" presStyleCnt="0"/>
      <dgm:spPr/>
    </dgm:pt>
    <dgm:pt modelId="{09032465-ABB0-4653-9AFB-4FA56B8CA016}" type="pres">
      <dgm:prSet presAssocID="{B651002B-7A82-4FBE-869E-E4F63FD817D5}" presName="LevelTwoTextNode" presStyleLbl="node2" presStyleIdx="0" presStyleCnt="4">
        <dgm:presLayoutVars>
          <dgm:chPref val="3"/>
        </dgm:presLayoutVars>
      </dgm:prSet>
      <dgm:spPr/>
    </dgm:pt>
    <dgm:pt modelId="{39659FDA-7CF8-4CDB-8BBC-940FDE3BA5D7}" type="pres">
      <dgm:prSet presAssocID="{B651002B-7A82-4FBE-869E-E4F63FD817D5}" presName="level3hierChild" presStyleCnt="0"/>
      <dgm:spPr/>
    </dgm:pt>
    <dgm:pt modelId="{37D3BF46-89AC-4D26-8D54-71D0B607A6B8}" type="pres">
      <dgm:prSet presAssocID="{6DC2339C-07DD-4C66-B78C-CCEB90506F01}" presName="conn2-1" presStyleLbl="parChTrans1D2" presStyleIdx="1" presStyleCnt="4"/>
      <dgm:spPr/>
    </dgm:pt>
    <dgm:pt modelId="{31D0312E-AA96-487A-9733-F4ECE6B78A47}" type="pres">
      <dgm:prSet presAssocID="{6DC2339C-07DD-4C66-B78C-CCEB90506F01}" presName="connTx" presStyleLbl="parChTrans1D2" presStyleIdx="1" presStyleCnt="4"/>
      <dgm:spPr/>
    </dgm:pt>
    <dgm:pt modelId="{67816C2B-2A7F-4176-9DF3-89AB4446B12A}" type="pres">
      <dgm:prSet presAssocID="{0B14F3B3-E8B7-403D-A219-E4781C495641}" presName="root2" presStyleCnt="0"/>
      <dgm:spPr/>
    </dgm:pt>
    <dgm:pt modelId="{8CECB250-DE6B-40EC-83AE-9A9CF7519333}" type="pres">
      <dgm:prSet presAssocID="{0B14F3B3-E8B7-403D-A219-E4781C495641}" presName="LevelTwoTextNode" presStyleLbl="node2" presStyleIdx="1" presStyleCnt="4">
        <dgm:presLayoutVars>
          <dgm:chPref val="3"/>
        </dgm:presLayoutVars>
      </dgm:prSet>
      <dgm:spPr/>
    </dgm:pt>
    <dgm:pt modelId="{2A484DCA-24A3-4361-B6E7-63A4CBCE204D}" type="pres">
      <dgm:prSet presAssocID="{0B14F3B3-E8B7-403D-A219-E4781C495641}" presName="level3hierChild" presStyleCnt="0"/>
      <dgm:spPr/>
    </dgm:pt>
    <dgm:pt modelId="{01C484AB-441C-40F0-891E-3D252B06B25A}" type="pres">
      <dgm:prSet presAssocID="{C22247C5-C933-4B24-B1AC-36F874E957CC}" presName="conn2-1" presStyleLbl="parChTrans1D2" presStyleIdx="2" presStyleCnt="4"/>
      <dgm:spPr/>
    </dgm:pt>
    <dgm:pt modelId="{F2CFBA27-2674-4870-9D46-73718E45B6E7}" type="pres">
      <dgm:prSet presAssocID="{C22247C5-C933-4B24-B1AC-36F874E957CC}" presName="connTx" presStyleLbl="parChTrans1D2" presStyleIdx="2" presStyleCnt="4"/>
      <dgm:spPr/>
    </dgm:pt>
    <dgm:pt modelId="{E6632DAE-2658-4E55-9FF6-D59C6C8DD527}" type="pres">
      <dgm:prSet presAssocID="{8E914A6E-F418-46EA-87A3-D26D277BCE19}" presName="root2" presStyleCnt="0"/>
      <dgm:spPr/>
    </dgm:pt>
    <dgm:pt modelId="{747BB645-1296-4A96-A662-D38AEC6B86F3}" type="pres">
      <dgm:prSet presAssocID="{8E914A6E-F418-46EA-87A3-D26D277BCE19}" presName="LevelTwoTextNode" presStyleLbl="node2" presStyleIdx="2" presStyleCnt="4">
        <dgm:presLayoutVars>
          <dgm:chPref val="3"/>
        </dgm:presLayoutVars>
      </dgm:prSet>
      <dgm:spPr/>
    </dgm:pt>
    <dgm:pt modelId="{A51BA3B9-4C2A-4A07-BF1C-C41C421D3357}" type="pres">
      <dgm:prSet presAssocID="{8E914A6E-F418-46EA-87A3-D26D277BCE19}" presName="level3hierChild" presStyleCnt="0"/>
      <dgm:spPr/>
    </dgm:pt>
    <dgm:pt modelId="{C978FCBC-73D1-4EEC-A7EB-065FDEA66274}" type="pres">
      <dgm:prSet presAssocID="{CFA61F5D-30D2-40CA-8753-281755FCF3E7}" presName="conn2-1" presStyleLbl="parChTrans1D2" presStyleIdx="3" presStyleCnt="4"/>
      <dgm:spPr/>
    </dgm:pt>
    <dgm:pt modelId="{BFF8CEAA-9F05-44E0-8574-49D3013A0109}" type="pres">
      <dgm:prSet presAssocID="{CFA61F5D-30D2-40CA-8753-281755FCF3E7}" presName="connTx" presStyleLbl="parChTrans1D2" presStyleIdx="3" presStyleCnt="4"/>
      <dgm:spPr/>
    </dgm:pt>
    <dgm:pt modelId="{C4D62761-58AC-4A9F-BA89-09C4A9BB7477}" type="pres">
      <dgm:prSet presAssocID="{6D51198F-A02F-47D0-AC40-551D5ECE2EF5}" presName="root2" presStyleCnt="0"/>
      <dgm:spPr/>
    </dgm:pt>
    <dgm:pt modelId="{07E382D4-3038-44B5-978D-43A99044C269}" type="pres">
      <dgm:prSet presAssocID="{6D51198F-A02F-47D0-AC40-551D5ECE2EF5}" presName="LevelTwoTextNode" presStyleLbl="node2" presStyleIdx="3" presStyleCnt="4">
        <dgm:presLayoutVars>
          <dgm:chPref val="3"/>
        </dgm:presLayoutVars>
      </dgm:prSet>
      <dgm:spPr/>
    </dgm:pt>
    <dgm:pt modelId="{A3BE914E-4CDE-43D4-B3F4-5EDC24901B86}" type="pres">
      <dgm:prSet presAssocID="{6D51198F-A02F-47D0-AC40-551D5ECE2EF5}" presName="level3hierChild" presStyleCnt="0"/>
      <dgm:spPr/>
    </dgm:pt>
  </dgm:ptLst>
  <dgm:cxnLst>
    <dgm:cxn modelId="{8E4E9108-B41E-4BE4-912A-A06EF9214817}" type="presOf" srcId="{03FA56F7-27AB-4E84-872A-2ADDA2A38530}" destId="{BE12ADDA-DFF6-4185-8E1D-D3B124C64DE2}" srcOrd="1" destOrd="0" presId="urn:microsoft.com/office/officeart/2005/8/layout/hierarchy2"/>
    <dgm:cxn modelId="{595A310E-CB11-40FD-8ECF-53236F39B432}" type="presOf" srcId="{C22247C5-C933-4B24-B1AC-36F874E957CC}" destId="{F2CFBA27-2674-4870-9D46-73718E45B6E7}" srcOrd="1" destOrd="0" presId="urn:microsoft.com/office/officeart/2005/8/layout/hierarchy2"/>
    <dgm:cxn modelId="{29D3451A-82E9-4D8B-BF25-A333AF0A0E5C}" type="presOf" srcId="{6D51198F-A02F-47D0-AC40-551D5ECE2EF5}" destId="{07E382D4-3038-44B5-978D-43A99044C269}" srcOrd="0" destOrd="0" presId="urn:microsoft.com/office/officeart/2005/8/layout/hierarchy2"/>
    <dgm:cxn modelId="{5FD8EF1F-E256-4CFF-89F8-02E3C196ADC7}" type="presOf" srcId="{CFA61F5D-30D2-40CA-8753-281755FCF3E7}" destId="{BFF8CEAA-9F05-44E0-8574-49D3013A0109}" srcOrd="1" destOrd="0" presId="urn:microsoft.com/office/officeart/2005/8/layout/hierarchy2"/>
    <dgm:cxn modelId="{8B07F230-9DDC-493B-98C7-374A0AA5CB4B}" type="presOf" srcId="{0B14F3B3-E8B7-403D-A219-E4781C495641}" destId="{8CECB250-DE6B-40EC-83AE-9A9CF7519333}" srcOrd="0" destOrd="0" presId="urn:microsoft.com/office/officeart/2005/8/layout/hierarchy2"/>
    <dgm:cxn modelId="{B7D8D43B-01F8-4AC1-BEE9-B122CC654AD4}" type="presOf" srcId="{4E215184-1361-48A9-891D-ED93D96783B3}" destId="{8B60F927-A8BD-4875-B361-45B0A37F1D48}" srcOrd="0" destOrd="0" presId="urn:microsoft.com/office/officeart/2005/8/layout/hierarchy2"/>
    <dgm:cxn modelId="{F3967448-4CD8-459C-95EC-628E14092552}" srcId="{D3E6F75E-E076-49D5-8F10-ACAFEE939A72}" destId="{6D51198F-A02F-47D0-AC40-551D5ECE2EF5}" srcOrd="3" destOrd="0" parTransId="{CFA61F5D-30D2-40CA-8753-281755FCF3E7}" sibTransId="{08ECE953-B66E-4719-88BE-4D5417BAEC92}"/>
    <dgm:cxn modelId="{9FBBA16E-3676-4232-942B-6D0BCE9297D9}" type="presOf" srcId="{6DC2339C-07DD-4C66-B78C-CCEB90506F01}" destId="{37D3BF46-89AC-4D26-8D54-71D0B607A6B8}" srcOrd="0" destOrd="0" presId="urn:microsoft.com/office/officeart/2005/8/layout/hierarchy2"/>
    <dgm:cxn modelId="{D6D4C08B-9B5C-4FA0-8F5C-CC05DEBA1B8B}" type="presOf" srcId="{8E914A6E-F418-46EA-87A3-D26D277BCE19}" destId="{747BB645-1296-4A96-A662-D38AEC6B86F3}" srcOrd="0" destOrd="0" presId="urn:microsoft.com/office/officeart/2005/8/layout/hierarchy2"/>
    <dgm:cxn modelId="{D7702F9C-C26C-4041-A499-ABBAD5D74121}" srcId="{4E215184-1361-48A9-891D-ED93D96783B3}" destId="{D3E6F75E-E076-49D5-8F10-ACAFEE939A72}" srcOrd="0" destOrd="0" parTransId="{FDCA9DF3-3D29-4A19-B9FD-4290D08A128D}" sibTransId="{C8A8E42A-3C2D-4970-903F-DA175DA35C87}"/>
    <dgm:cxn modelId="{69D1C79F-A6AC-4437-8BCF-60936EAAE3E2}" srcId="{D3E6F75E-E076-49D5-8F10-ACAFEE939A72}" destId="{8E914A6E-F418-46EA-87A3-D26D277BCE19}" srcOrd="2" destOrd="0" parTransId="{C22247C5-C933-4B24-B1AC-36F874E957CC}" sibTransId="{08F9C267-B036-43E6-9B1C-FD7A20A9FB1F}"/>
    <dgm:cxn modelId="{C9C309A1-B607-4B83-9794-CEDDE21C645E}" srcId="{D3E6F75E-E076-49D5-8F10-ACAFEE939A72}" destId="{0B14F3B3-E8B7-403D-A219-E4781C495641}" srcOrd="1" destOrd="0" parTransId="{6DC2339C-07DD-4C66-B78C-CCEB90506F01}" sibTransId="{58418556-2B59-4772-ACDC-F959A870900C}"/>
    <dgm:cxn modelId="{9C026EA1-956F-42D1-94E1-F8917E31199D}" type="presOf" srcId="{D3E6F75E-E076-49D5-8F10-ACAFEE939A72}" destId="{2B63E775-9C3F-46B8-9C96-B550403AC64D}" srcOrd="0" destOrd="0" presId="urn:microsoft.com/office/officeart/2005/8/layout/hierarchy2"/>
    <dgm:cxn modelId="{5A6D6EA4-69C8-4472-85D9-B8B367B18F1C}" type="presOf" srcId="{C22247C5-C933-4B24-B1AC-36F874E957CC}" destId="{01C484AB-441C-40F0-891E-3D252B06B25A}" srcOrd="0" destOrd="0" presId="urn:microsoft.com/office/officeart/2005/8/layout/hierarchy2"/>
    <dgm:cxn modelId="{02C8F4BB-D8B1-4BEB-AEA8-2059803AC3EE}" type="presOf" srcId="{CFA61F5D-30D2-40CA-8753-281755FCF3E7}" destId="{C978FCBC-73D1-4EEC-A7EB-065FDEA66274}" srcOrd="0" destOrd="0" presId="urn:microsoft.com/office/officeart/2005/8/layout/hierarchy2"/>
    <dgm:cxn modelId="{184596C2-FCDA-4216-860A-D5F3A88AFD35}" type="presOf" srcId="{B651002B-7A82-4FBE-869E-E4F63FD817D5}" destId="{09032465-ABB0-4653-9AFB-4FA56B8CA016}" srcOrd="0" destOrd="0" presId="urn:microsoft.com/office/officeart/2005/8/layout/hierarchy2"/>
    <dgm:cxn modelId="{785B71D9-AFE0-4572-AA05-9822A45E31F1}" type="presOf" srcId="{03FA56F7-27AB-4E84-872A-2ADDA2A38530}" destId="{FD69D495-7E7A-4A89-B685-7E2960542364}" srcOrd="0" destOrd="0" presId="urn:microsoft.com/office/officeart/2005/8/layout/hierarchy2"/>
    <dgm:cxn modelId="{9FF0F0DA-B905-4E11-8507-1B30A6B8A330}" type="presOf" srcId="{6DC2339C-07DD-4C66-B78C-CCEB90506F01}" destId="{31D0312E-AA96-487A-9733-F4ECE6B78A47}" srcOrd="1" destOrd="0" presId="urn:microsoft.com/office/officeart/2005/8/layout/hierarchy2"/>
    <dgm:cxn modelId="{AE97B5F9-E6E2-4FD8-BCE0-8CC757E23E4F}" srcId="{D3E6F75E-E076-49D5-8F10-ACAFEE939A72}" destId="{B651002B-7A82-4FBE-869E-E4F63FD817D5}" srcOrd="0" destOrd="0" parTransId="{03FA56F7-27AB-4E84-872A-2ADDA2A38530}" sibTransId="{CFFE552A-3CE3-4410-9ADE-5D88BFE93A83}"/>
    <dgm:cxn modelId="{D004E650-46A9-4BF1-844C-0191BA8A343E}" type="presParOf" srcId="{8B60F927-A8BD-4875-B361-45B0A37F1D48}" destId="{23DEAE58-2C17-46DB-A050-953A6769DC80}" srcOrd="0" destOrd="0" presId="urn:microsoft.com/office/officeart/2005/8/layout/hierarchy2"/>
    <dgm:cxn modelId="{6F68D68B-5379-4D6F-9C5A-C8FDB681D822}" type="presParOf" srcId="{23DEAE58-2C17-46DB-A050-953A6769DC80}" destId="{2B63E775-9C3F-46B8-9C96-B550403AC64D}" srcOrd="0" destOrd="0" presId="urn:microsoft.com/office/officeart/2005/8/layout/hierarchy2"/>
    <dgm:cxn modelId="{94DBFEA6-04DA-43B7-80E7-715E2598206B}" type="presParOf" srcId="{23DEAE58-2C17-46DB-A050-953A6769DC80}" destId="{8BE1EC84-5B0F-42BB-B78E-96A28EAD722E}" srcOrd="1" destOrd="0" presId="urn:microsoft.com/office/officeart/2005/8/layout/hierarchy2"/>
    <dgm:cxn modelId="{7FD9617F-D6C7-4FE7-BA52-AB0608F5BEBD}" type="presParOf" srcId="{8BE1EC84-5B0F-42BB-B78E-96A28EAD722E}" destId="{FD69D495-7E7A-4A89-B685-7E2960542364}" srcOrd="0" destOrd="0" presId="urn:microsoft.com/office/officeart/2005/8/layout/hierarchy2"/>
    <dgm:cxn modelId="{52025599-88EB-4910-95E8-94819093862E}" type="presParOf" srcId="{FD69D495-7E7A-4A89-B685-7E2960542364}" destId="{BE12ADDA-DFF6-4185-8E1D-D3B124C64DE2}" srcOrd="0" destOrd="0" presId="urn:microsoft.com/office/officeart/2005/8/layout/hierarchy2"/>
    <dgm:cxn modelId="{86B0CFFB-A007-4D7C-AD43-91CADB69E6D4}" type="presParOf" srcId="{8BE1EC84-5B0F-42BB-B78E-96A28EAD722E}" destId="{B2C7D729-DD44-4849-BEF3-CC776B60A51F}" srcOrd="1" destOrd="0" presId="urn:microsoft.com/office/officeart/2005/8/layout/hierarchy2"/>
    <dgm:cxn modelId="{43AED877-AC3D-4BE7-99B7-C60C909795AF}" type="presParOf" srcId="{B2C7D729-DD44-4849-BEF3-CC776B60A51F}" destId="{09032465-ABB0-4653-9AFB-4FA56B8CA016}" srcOrd="0" destOrd="0" presId="urn:microsoft.com/office/officeart/2005/8/layout/hierarchy2"/>
    <dgm:cxn modelId="{82ECC2AE-4771-4EE7-8535-ADB6BE323522}" type="presParOf" srcId="{B2C7D729-DD44-4849-BEF3-CC776B60A51F}" destId="{39659FDA-7CF8-4CDB-8BBC-940FDE3BA5D7}" srcOrd="1" destOrd="0" presId="urn:microsoft.com/office/officeart/2005/8/layout/hierarchy2"/>
    <dgm:cxn modelId="{70B5BBCC-D3FC-49A9-A53B-13CCC9662AB9}" type="presParOf" srcId="{8BE1EC84-5B0F-42BB-B78E-96A28EAD722E}" destId="{37D3BF46-89AC-4D26-8D54-71D0B607A6B8}" srcOrd="2" destOrd="0" presId="urn:microsoft.com/office/officeart/2005/8/layout/hierarchy2"/>
    <dgm:cxn modelId="{34403640-FAE3-4CAA-BD41-0C560EB45B93}" type="presParOf" srcId="{37D3BF46-89AC-4D26-8D54-71D0B607A6B8}" destId="{31D0312E-AA96-487A-9733-F4ECE6B78A47}" srcOrd="0" destOrd="0" presId="urn:microsoft.com/office/officeart/2005/8/layout/hierarchy2"/>
    <dgm:cxn modelId="{1B57CA7C-148B-43BB-A869-A2CF1696C06B}" type="presParOf" srcId="{8BE1EC84-5B0F-42BB-B78E-96A28EAD722E}" destId="{67816C2B-2A7F-4176-9DF3-89AB4446B12A}" srcOrd="3" destOrd="0" presId="urn:microsoft.com/office/officeart/2005/8/layout/hierarchy2"/>
    <dgm:cxn modelId="{68EFEBC3-E2C9-4295-9FF5-AE596198F794}" type="presParOf" srcId="{67816C2B-2A7F-4176-9DF3-89AB4446B12A}" destId="{8CECB250-DE6B-40EC-83AE-9A9CF7519333}" srcOrd="0" destOrd="0" presId="urn:microsoft.com/office/officeart/2005/8/layout/hierarchy2"/>
    <dgm:cxn modelId="{E1BF8A27-161D-4EBB-AFEB-E1FED79F3FD3}" type="presParOf" srcId="{67816C2B-2A7F-4176-9DF3-89AB4446B12A}" destId="{2A484DCA-24A3-4361-B6E7-63A4CBCE204D}" srcOrd="1" destOrd="0" presId="urn:microsoft.com/office/officeart/2005/8/layout/hierarchy2"/>
    <dgm:cxn modelId="{DF139C1C-DBBA-4881-A496-0599948CB7BF}" type="presParOf" srcId="{8BE1EC84-5B0F-42BB-B78E-96A28EAD722E}" destId="{01C484AB-441C-40F0-891E-3D252B06B25A}" srcOrd="4" destOrd="0" presId="urn:microsoft.com/office/officeart/2005/8/layout/hierarchy2"/>
    <dgm:cxn modelId="{DB0B8283-3DCB-477E-B351-4581CD581C9B}" type="presParOf" srcId="{01C484AB-441C-40F0-891E-3D252B06B25A}" destId="{F2CFBA27-2674-4870-9D46-73718E45B6E7}" srcOrd="0" destOrd="0" presId="urn:microsoft.com/office/officeart/2005/8/layout/hierarchy2"/>
    <dgm:cxn modelId="{300AC94B-60E8-437D-8AB7-1F3A4C5F1379}" type="presParOf" srcId="{8BE1EC84-5B0F-42BB-B78E-96A28EAD722E}" destId="{E6632DAE-2658-4E55-9FF6-D59C6C8DD527}" srcOrd="5" destOrd="0" presId="urn:microsoft.com/office/officeart/2005/8/layout/hierarchy2"/>
    <dgm:cxn modelId="{132DC766-9BD7-453F-854F-A816DB4866E8}" type="presParOf" srcId="{E6632DAE-2658-4E55-9FF6-D59C6C8DD527}" destId="{747BB645-1296-4A96-A662-D38AEC6B86F3}" srcOrd="0" destOrd="0" presId="urn:microsoft.com/office/officeart/2005/8/layout/hierarchy2"/>
    <dgm:cxn modelId="{E52292B3-74FF-4C0D-AF05-FC1FF205F4F7}" type="presParOf" srcId="{E6632DAE-2658-4E55-9FF6-D59C6C8DD527}" destId="{A51BA3B9-4C2A-4A07-BF1C-C41C421D3357}" srcOrd="1" destOrd="0" presId="urn:microsoft.com/office/officeart/2005/8/layout/hierarchy2"/>
    <dgm:cxn modelId="{68D79C61-263E-4F98-A313-AA2F29F3CD3B}" type="presParOf" srcId="{8BE1EC84-5B0F-42BB-B78E-96A28EAD722E}" destId="{C978FCBC-73D1-4EEC-A7EB-065FDEA66274}" srcOrd="6" destOrd="0" presId="urn:microsoft.com/office/officeart/2005/8/layout/hierarchy2"/>
    <dgm:cxn modelId="{7CBCB196-9A8A-4FE1-8D31-614BE767FE82}" type="presParOf" srcId="{C978FCBC-73D1-4EEC-A7EB-065FDEA66274}" destId="{BFF8CEAA-9F05-44E0-8574-49D3013A0109}" srcOrd="0" destOrd="0" presId="urn:microsoft.com/office/officeart/2005/8/layout/hierarchy2"/>
    <dgm:cxn modelId="{95590EDA-200B-44D2-A2E8-136718E99F3B}" type="presParOf" srcId="{8BE1EC84-5B0F-42BB-B78E-96A28EAD722E}" destId="{C4D62761-58AC-4A9F-BA89-09C4A9BB7477}" srcOrd="7" destOrd="0" presId="urn:microsoft.com/office/officeart/2005/8/layout/hierarchy2"/>
    <dgm:cxn modelId="{62415391-0DEA-4A77-A1F4-164669CDB8CF}" type="presParOf" srcId="{C4D62761-58AC-4A9F-BA89-09C4A9BB7477}" destId="{07E382D4-3038-44B5-978D-43A99044C269}" srcOrd="0" destOrd="0" presId="urn:microsoft.com/office/officeart/2005/8/layout/hierarchy2"/>
    <dgm:cxn modelId="{4EE4293D-47CF-42EB-A12E-5428AE9F4B1D}" type="presParOf" srcId="{C4D62761-58AC-4A9F-BA89-09C4A9BB7477}" destId="{A3BE914E-4CDE-43D4-B3F4-5EDC24901B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924E9-5266-41E4-AE23-392BF5D6B2B4}">
      <dsp:nvSpPr>
        <dsp:cNvPr id="0" name=""/>
        <dsp:cNvSpPr/>
      </dsp:nvSpPr>
      <dsp:spPr>
        <a:xfrm>
          <a:off x="560784" y="878763"/>
          <a:ext cx="2465917" cy="812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Agencies complete program applications for funding</a:t>
          </a:r>
        </a:p>
      </dsp:txBody>
      <dsp:txXfrm>
        <a:off x="560784" y="878763"/>
        <a:ext cx="2465917" cy="812631"/>
      </dsp:txXfrm>
    </dsp:sp>
    <dsp:sp modelId="{304FF6D2-2527-462B-83CC-7E6FA20AE2CE}">
      <dsp:nvSpPr>
        <dsp:cNvPr id="0" name=""/>
        <dsp:cNvSpPr/>
      </dsp:nvSpPr>
      <dsp:spPr>
        <a:xfrm>
          <a:off x="560784" y="2592323"/>
          <a:ext cx="2465917" cy="1522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t" anchorCtr="0">
          <a:noAutofit/>
        </a:bodyPr>
        <a:lstStyle/>
        <a:p>
          <a:pPr marL="57150" lvl="1" indent="-57150" algn="l" defTabSz="466725">
            <a:lnSpc>
              <a:spcPct val="90000"/>
            </a:lnSpc>
            <a:spcBef>
              <a:spcPct val="0"/>
            </a:spcBef>
            <a:spcAft>
              <a:spcPct val="15000"/>
            </a:spcAft>
            <a:buChar char="•"/>
          </a:pPr>
          <a:r>
            <a:rPr lang="en-US" sz="1050" kern="1200"/>
            <a:t>Permanent Supportive Housing</a:t>
          </a:r>
        </a:p>
        <a:p>
          <a:pPr marL="57150" lvl="1" indent="-57150" algn="l" defTabSz="466725">
            <a:lnSpc>
              <a:spcPct val="90000"/>
            </a:lnSpc>
            <a:spcBef>
              <a:spcPct val="0"/>
            </a:spcBef>
            <a:spcAft>
              <a:spcPct val="15000"/>
            </a:spcAft>
            <a:buChar char="•"/>
          </a:pPr>
          <a:r>
            <a:rPr lang="en-US" sz="1050" kern="1200"/>
            <a:t>Rapid Re-Housing</a:t>
          </a:r>
        </a:p>
        <a:p>
          <a:pPr marL="57150" lvl="1" indent="-57150" algn="l" defTabSz="466725">
            <a:lnSpc>
              <a:spcPct val="90000"/>
            </a:lnSpc>
            <a:spcBef>
              <a:spcPct val="0"/>
            </a:spcBef>
            <a:spcAft>
              <a:spcPct val="15000"/>
            </a:spcAft>
            <a:buChar char="•"/>
          </a:pPr>
          <a:r>
            <a:rPr lang="en-US" sz="1050" kern="1200"/>
            <a:t>Supportive Services</a:t>
          </a:r>
        </a:p>
      </dsp:txBody>
      <dsp:txXfrm>
        <a:off x="560784" y="2592323"/>
        <a:ext cx="2465917" cy="1522476"/>
      </dsp:txXfrm>
    </dsp:sp>
    <dsp:sp modelId="{05D826BD-7E37-4DEA-AE27-5FF48866BEA5}">
      <dsp:nvSpPr>
        <dsp:cNvPr id="0" name=""/>
        <dsp:cNvSpPr/>
      </dsp:nvSpPr>
      <dsp:spPr>
        <a:xfrm>
          <a:off x="557982" y="631611"/>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D3FC4-35B5-498B-9930-27F3D690BEF7}">
      <dsp:nvSpPr>
        <dsp:cNvPr id="0" name=""/>
        <dsp:cNvSpPr/>
      </dsp:nvSpPr>
      <dsp:spPr>
        <a:xfrm>
          <a:off x="695288" y="356997"/>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6595B9-9441-4312-8912-8C76121876FD}">
      <dsp:nvSpPr>
        <dsp:cNvPr id="0" name=""/>
        <dsp:cNvSpPr/>
      </dsp:nvSpPr>
      <dsp:spPr>
        <a:xfrm>
          <a:off x="1024825" y="411920"/>
          <a:ext cx="308239" cy="308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CD9C2-3AAC-4FD9-BBC0-307416E27EC0}">
      <dsp:nvSpPr>
        <dsp:cNvPr id="0" name=""/>
        <dsp:cNvSpPr/>
      </dsp:nvSpPr>
      <dsp:spPr>
        <a:xfrm>
          <a:off x="1299438" y="109845"/>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59EFE-DB28-44F7-B984-9C804DB0276E}">
      <dsp:nvSpPr>
        <dsp:cNvPr id="0" name=""/>
        <dsp:cNvSpPr/>
      </dsp:nvSpPr>
      <dsp:spPr>
        <a:xfrm>
          <a:off x="1656436" y="0"/>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43A78-D478-4620-BED8-5DB18371AFDD}">
      <dsp:nvSpPr>
        <dsp:cNvPr id="0" name=""/>
        <dsp:cNvSpPr/>
      </dsp:nvSpPr>
      <dsp:spPr>
        <a:xfrm>
          <a:off x="2095817" y="192229"/>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D3075-3A12-4FA3-9386-50B51E1D1619}">
      <dsp:nvSpPr>
        <dsp:cNvPr id="0" name=""/>
        <dsp:cNvSpPr/>
      </dsp:nvSpPr>
      <dsp:spPr>
        <a:xfrm>
          <a:off x="2370431" y="329536"/>
          <a:ext cx="308239" cy="308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C7367-7ED7-4A40-AA3F-63EFC8C3C58A}">
      <dsp:nvSpPr>
        <dsp:cNvPr id="0" name=""/>
        <dsp:cNvSpPr/>
      </dsp:nvSpPr>
      <dsp:spPr>
        <a:xfrm>
          <a:off x="2754890" y="631611"/>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FA6A6E-E7F8-4BEC-A90C-A03DF9BA644B}">
      <dsp:nvSpPr>
        <dsp:cNvPr id="0" name=""/>
        <dsp:cNvSpPr/>
      </dsp:nvSpPr>
      <dsp:spPr>
        <a:xfrm>
          <a:off x="2919658" y="933685"/>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2C6675-24FE-4DA3-AC03-5ED1990CA5EE}">
      <dsp:nvSpPr>
        <dsp:cNvPr id="0" name=""/>
        <dsp:cNvSpPr/>
      </dsp:nvSpPr>
      <dsp:spPr>
        <a:xfrm>
          <a:off x="1491668" y="356997"/>
          <a:ext cx="504392" cy="5043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FA212-FD8A-4A7E-AF41-6FE9D9DCA407}">
      <dsp:nvSpPr>
        <dsp:cNvPr id="0" name=""/>
        <dsp:cNvSpPr/>
      </dsp:nvSpPr>
      <dsp:spPr>
        <a:xfrm>
          <a:off x="420675" y="1400528"/>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72EDE-2485-4DF4-940D-3510CF895E97}">
      <dsp:nvSpPr>
        <dsp:cNvPr id="0" name=""/>
        <dsp:cNvSpPr/>
      </dsp:nvSpPr>
      <dsp:spPr>
        <a:xfrm>
          <a:off x="585443" y="1647681"/>
          <a:ext cx="308239" cy="308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96A2E-4E63-413E-B205-515C77845103}">
      <dsp:nvSpPr>
        <dsp:cNvPr id="0" name=""/>
        <dsp:cNvSpPr/>
      </dsp:nvSpPr>
      <dsp:spPr>
        <a:xfrm>
          <a:off x="997363" y="1867371"/>
          <a:ext cx="448348" cy="4483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C8D3F-BC7C-40E2-962C-6D32845E8F20}">
      <dsp:nvSpPr>
        <dsp:cNvPr id="0" name=""/>
        <dsp:cNvSpPr/>
      </dsp:nvSpPr>
      <dsp:spPr>
        <a:xfrm>
          <a:off x="1574052" y="2224369"/>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01C2A-6897-492D-84E3-0BFD9B2C6120}">
      <dsp:nvSpPr>
        <dsp:cNvPr id="0" name=""/>
        <dsp:cNvSpPr/>
      </dsp:nvSpPr>
      <dsp:spPr>
        <a:xfrm>
          <a:off x="1683897" y="1867371"/>
          <a:ext cx="308239" cy="308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B1377-CD1F-4AF9-9BE3-723D7693A55A}">
      <dsp:nvSpPr>
        <dsp:cNvPr id="0" name=""/>
        <dsp:cNvSpPr/>
      </dsp:nvSpPr>
      <dsp:spPr>
        <a:xfrm>
          <a:off x="1958511" y="2251830"/>
          <a:ext cx="196152" cy="1961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423E9-CEC4-4835-8E0F-F3FAB5E39EFC}">
      <dsp:nvSpPr>
        <dsp:cNvPr id="0" name=""/>
        <dsp:cNvSpPr/>
      </dsp:nvSpPr>
      <dsp:spPr>
        <a:xfrm>
          <a:off x="2205663" y="1812449"/>
          <a:ext cx="448348" cy="4483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D09665-44AF-4300-A76B-63AB6B3786F5}">
      <dsp:nvSpPr>
        <dsp:cNvPr id="0" name=""/>
        <dsp:cNvSpPr/>
      </dsp:nvSpPr>
      <dsp:spPr>
        <a:xfrm>
          <a:off x="2809812" y="1702603"/>
          <a:ext cx="308239" cy="308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0DFA9-F203-4F66-B501-3F12D9CF8D7E}">
      <dsp:nvSpPr>
        <dsp:cNvPr id="0" name=""/>
        <dsp:cNvSpPr/>
      </dsp:nvSpPr>
      <dsp:spPr>
        <a:xfrm>
          <a:off x="3118052" y="411463"/>
          <a:ext cx="905256" cy="172823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5687CE-699D-40CF-9D1B-1F7176E6D1FE}">
      <dsp:nvSpPr>
        <dsp:cNvPr id="0" name=""/>
        <dsp:cNvSpPr/>
      </dsp:nvSpPr>
      <dsp:spPr>
        <a:xfrm>
          <a:off x="4023308" y="412302"/>
          <a:ext cx="2468880" cy="1728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Rating and Ranking Committee</a:t>
          </a:r>
        </a:p>
      </dsp:txBody>
      <dsp:txXfrm>
        <a:off x="4023308" y="412302"/>
        <a:ext cx="2468880" cy="1728216"/>
      </dsp:txXfrm>
    </dsp:sp>
    <dsp:sp modelId="{3B59F4AC-FEF8-4C49-AE1A-176A1E964FC2}">
      <dsp:nvSpPr>
        <dsp:cNvPr id="0" name=""/>
        <dsp:cNvSpPr/>
      </dsp:nvSpPr>
      <dsp:spPr>
        <a:xfrm>
          <a:off x="4023308" y="2592323"/>
          <a:ext cx="2468880" cy="1522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57150" lvl="1" indent="-57150" algn="l" defTabSz="488950">
            <a:lnSpc>
              <a:spcPct val="90000"/>
            </a:lnSpc>
            <a:spcBef>
              <a:spcPct val="0"/>
            </a:spcBef>
            <a:spcAft>
              <a:spcPct val="15000"/>
            </a:spcAft>
            <a:buChar char="•"/>
          </a:pPr>
          <a:r>
            <a:rPr lang="en-US" sz="1100" kern="1200"/>
            <a:t>Each application is </a:t>
          </a:r>
          <a:r>
            <a:rPr lang="en-US" sz="1100" b="1" kern="1200"/>
            <a:t>rated</a:t>
          </a:r>
        </a:p>
        <a:p>
          <a:pPr marL="114300" lvl="2" indent="-57150" algn="l" defTabSz="488950">
            <a:lnSpc>
              <a:spcPct val="90000"/>
            </a:lnSpc>
            <a:spcBef>
              <a:spcPct val="0"/>
            </a:spcBef>
            <a:spcAft>
              <a:spcPct val="15000"/>
            </a:spcAft>
            <a:buChar char="•"/>
          </a:pPr>
          <a:r>
            <a:rPr lang="en-US" sz="1100" kern="1200"/>
            <a:t>overall score based on a variety of factors including program performance</a:t>
          </a:r>
        </a:p>
        <a:p>
          <a:pPr marL="57150" lvl="1" indent="-57150" algn="l" defTabSz="488950">
            <a:lnSpc>
              <a:spcPct val="90000"/>
            </a:lnSpc>
            <a:spcBef>
              <a:spcPct val="0"/>
            </a:spcBef>
            <a:spcAft>
              <a:spcPct val="15000"/>
            </a:spcAft>
            <a:buChar char="•"/>
          </a:pPr>
          <a:r>
            <a:rPr lang="en-US" sz="1100" kern="1200"/>
            <a:t>Applications are </a:t>
          </a:r>
          <a:r>
            <a:rPr lang="en-US" sz="1100" b="1" kern="1200"/>
            <a:t>ranked</a:t>
          </a:r>
        </a:p>
        <a:p>
          <a:pPr marL="114300" lvl="2" indent="-57150" algn="l" defTabSz="488950">
            <a:lnSpc>
              <a:spcPct val="90000"/>
            </a:lnSpc>
            <a:spcBef>
              <a:spcPct val="0"/>
            </a:spcBef>
            <a:spcAft>
              <a:spcPct val="15000"/>
            </a:spcAft>
            <a:buChar char="•"/>
          </a:pPr>
          <a:r>
            <a:rPr lang="en-US" sz="1100" b="0" kern="1200"/>
            <a:t>The committee makes decisions on what projects are the top priority</a:t>
          </a:r>
        </a:p>
        <a:p>
          <a:pPr marL="114300" lvl="2" indent="-57150" algn="l" defTabSz="488950">
            <a:lnSpc>
              <a:spcPct val="90000"/>
            </a:lnSpc>
            <a:spcBef>
              <a:spcPct val="0"/>
            </a:spcBef>
            <a:spcAft>
              <a:spcPct val="15000"/>
            </a:spcAft>
            <a:buChar char="•"/>
          </a:pPr>
          <a:r>
            <a:rPr lang="en-US" sz="1100" b="0" kern="1200"/>
            <a:t>Opportunity to priorities specific program types or subpopulation</a:t>
          </a:r>
        </a:p>
      </dsp:txBody>
      <dsp:txXfrm>
        <a:off x="4023308" y="2592323"/>
        <a:ext cx="2468880" cy="1522476"/>
      </dsp:txXfrm>
    </dsp:sp>
    <dsp:sp modelId="{F6EDC3D9-4B30-4ACE-93EC-A29D5EC003DF}">
      <dsp:nvSpPr>
        <dsp:cNvPr id="0" name=""/>
        <dsp:cNvSpPr/>
      </dsp:nvSpPr>
      <dsp:spPr>
        <a:xfrm>
          <a:off x="6492188" y="411463"/>
          <a:ext cx="905256" cy="1728232"/>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67930D-AD8B-4D28-A521-9504848DA8C0}">
      <dsp:nvSpPr>
        <dsp:cNvPr id="0" name=""/>
        <dsp:cNvSpPr/>
      </dsp:nvSpPr>
      <dsp:spPr>
        <a:xfrm>
          <a:off x="7582610" y="288858"/>
          <a:ext cx="2098548" cy="20985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a:t>CoC Application</a:t>
          </a:r>
        </a:p>
      </dsp:txBody>
      <dsp:txXfrm>
        <a:off x="7889935" y="596183"/>
        <a:ext cx="1483898" cy="1483898"/>
      </dsp:txXfrm>
    </dsp:sp>
    <dsp:sp modelId="{9A9988F9-B886-43D3-BBB5-E3C05F735E14}">
      <dsp:nvSpPr>
        <dsp:cNvPr id="0" name=""/>
        <dsp:cNvSpPr/>
      </dsp:nvSpPr>
      <dsp:spPr>
        <a:xfrm>
          <a:off x="7397444" y="2592323"/>
          <a:ext cx="2468880" cy="1522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l" defTabSz="622300">
            <a:lnSpc>
              <a:spcPct val="90000"/>
            </a:lnSpc>
            <a:spcBef>
              <a:spcPct val="0"/>
            </a:spcBef>
            <a:spcAft>
              <a:spcPct val="35000"/>
            </a:spcAft>
            <a:buNone/>
          </a:pPr>
          <a:r>
            <a:rPr lang="en-US" sz="1400" kern="1200"/>
            <a:t>Includes the program applications, rating and ranking and the CoC Application</a:t>
          </a:r>
        </a:p>
        <a:p>
          <a:pPr marL="57150" lvl="1" indent="-57150" algn="l" defTabSz="488950">
            <a:lnSpc>
              <a:spcPct val="90000"/>
            </a:lnSpc>
            <a:spcBef>
              <a:spcPct val="0"/>
            </a:spcBef>
            <a:spcAft>
              <a:spcPct val="15000"/>
            </a:spcAft>
            <a:buChar char="•"/>
          </a:pPr>
          <a:r>
            <a:rPr lang="en-US" sz="1100" kern="1200"/>
            <a:t>HUD evaluates us based on community wide policy implementation CoC performance</a:t>
          </a:r>
        </a:p>
      </dsp:txBody>
      <dsp:txXfrm>
        <a:off x="7397444" y="2592323"/>
        <a:ext cx="2468880" cy="15224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EB22F-15F6-4F3E-892B-1AD7E47C7CFB}">
      <dsp:nvSpPr>
        <dsp:cNvPr id="0" name=""/>
        <dsp:cNvSpPr/>
      </dsp:nvSpPr>
      <dsp:spPr>
        <a:xfrm>
          <a:off x="871122" y="918149"/>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A10401-F35A-4DAB-B866-F5A2BC182888}">
      <dsp:nvSpPr>
        <dsp:cNvPr id="0" name=""/>
        <dsp:cNvSpPr/>
      </dsp:nvSpPr>
      <dsp:spPr>
        <a:xfrm>
          <a:off x="29622" y="2665315"/>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1" kern="1200"/>
            <a:t>Mission </a:t>
          </a:r>
          <a:br>
            <a:rPr lang="en-US" sz="1300" kern="1200"/>
          </a:br>
          <a:r>
            <a:rPr lang="en-US" sz="1300" kern="1200"/>
            <a:t>To promote a community-wide commitment to ending homelessness.</a:t>
          </a:r>
        </a:p>
      </dsp:txBody>
      <dsp:txXfrm>
        <a:off x="29622" y="2665315"/>
        <a:ext cx="3060000" cy="720000"/>
      </dsp:txXfrm>
    </dsp:sp>
    <dsp:sp modelId="{F06969E3-642B-4B15-B134-7E1D16A843D4}">
      <dsp:nvSpPr>
        <dsp:cNvPr id="0" name=""/>
        <dsp:cNvSpPr/>
      </dsp:nvSpPr>
      <dsp:spPr>
        <a:xfrm>
          <a:off x="4466622" y="918149"/>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6FBC83-D7E9-4F8C-8CAC-01549E9B4E54}">
      <dsp:nvSpPr>
        <dsp:cNvPr id="0" name=""/>
        <dsp:cNvSpPr/>
      </dsp:nvSpPr>
      <dsp:spPr>
        <a:xfrm>
          <a:off x="3625122" y="2665315"/>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1" kern="1200"/>
            <a:t>Vision </a:t>
          </a:r>
          <a:br>
            <a:rPr lang="en-US" sz="1300" kern="1200"/>
          </a:br>
          <a:r>
            <a:rPr lang="en-US" sz="1300" kern="1200"/>
            <a:t>A Southern Nevada where everyone has access to safe, dignified housing.</a:t>
          </a:r>
        </a:p>
      </dsp:txBody>
      <dsp:txXfrm>
        <a:off x="3625122" y="2665315"/>
        <a:ext cx="306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5615F-0B25-4CF1-AB27-B977A8F891D1}">
      <dsp:nvSpPr>
        <dsp:cNvPr id="0" name=""/>
        <dsp:cNvSpPr/>
      </dsp:nvSpPr>
      <dsp:spPr>
        <a:xfrm>
          <a:off x="0" y="38401"/>
          <a:ext cx="6660971" cy="1184040"/>
        </a:xfrm>
        <a:prstGeom prst="roundRect">
          <a:avLst/>
        </a:prstGeom>
        <a:solidFill>
          <a:srgbClr val="EB5B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We believe in the equal dignity of all people, regardless of background or identity. Our work is guided by:</a:t>
          </a:r>
        </a:p>
      </dsp:txBody>
      <dsp:txXfrm>
        <a:off x="57800" y="96201"/>
        <a:ext cx="6545371" cy="1068440"/>
      </dsp:txXfrm>
    </dsp:sp>
    <dsp:sp modelId="{AA9C10A6-00C0-4A40-B086-3C00FED44E13}">
      <dsp:nvSpPr>
        <dsp:cNvPr id="0" name=""/>
        <dsp:cNvSpPr/>
      </dsp:nvSpPr>
      <dsp:spPr>
        <a:xfrm>
          <a:off x="0" y="1222441"/>
          <a:ext cx="6660971" cy="168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48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Making homelessness rare, brief, and non-recurring</a:t>
          </a:r>
        </a:p>
        <a:p>
          <a:pPr marL="171450" lvl="1" indent="-171450" algn="l" defTabSz="755650">
            <a:lnSpc>
              <a:spcPct val="90000"/>
            </a:lnSpc>
            <a:spcBef>
              <a:spcPct val="0"/>
            </a:spcBef>
            <a:spcAft>
              <a:spcPct val="20000"/>
            </a:spcAft>
            <a:buChar char="•"/>
          </a:pPr>
          <a:r>
            <a:rPr lang="en-US" sz="1700" kern="1200" dirty="0"/>
            <a:t>Person-centered, trauma-informed care</a:t>
          </a:r>
        </a:p>
        <a:p>
          <a:pPr marL="171450" lvl="1" indent="-171450" algn="l" defTabSz="755650">
            <a:lnSpc>
              <a:spcPct val="90000"/>
            </a:lnSpc>
            <a:spcBef>
              <a:spcPct val="0"/>
            </a:spcBef>
            <a:spcAft>
              <a:spcPct val="20000"/>
            </a:spcAft>
            <a:buChar char="•"/>
          </a:pPr>
          <a:r>
            <a:rPr lang="en-US" sz="1700" kern="1200" dirty="0"/>
            <a:t>A Housing First approach</a:t>
          </a:r>
        </a:p>
        <a:p>
          <a:pPr marL="171450" lvl="1" indent="-171450" algn="l" defTabSz="755650">
            <a:lnSpc>
              <a:spcPct val="90000"/>
            </a:lnSpc>
            <a:spcBef>
              <a:spcPct val="0"/>
            </a:spcBef>
            <a:spcAft>
              <a:spcPct val="20000"/>
            </a:spcAft>
            <a:buChar char="•"/>
          </a:pPr>
          <a:r>
            <a:rPr lang="en-US" sz="1700" kern="1200" dirty="0"/>
            <a:t>Inclusivity and diverse perspectives</a:t>
          </a:r>
        </a:p>
        <a:p>
          <a:pPr marL="171450" lvl="1" indent="-171450" algn="l" defTabSz="755650">
            <a:lnSpc>
              <a:spcPct val="90000"/>
            </a:lnSpc>
            <a:spcBef>
              <a:spcPct val="0"/>
            </a:spcBef>
            <a:spcAft>
              <a:spcPct val="20000"/>
            </a:spcAft>
            <a:buChar char="•"/>
          </a:pPr>
          <a:r>
            <a:rPr lang="en-US" sz="1700" kern="1200" dirty="0"/>
            <a:t>Transparent service delivery</a:t>
          </a:r>
        </a:p>
        <a:p>
          <a:pPr marL="171450" lvl="1" indent="-171450" algn="l" defTabSz="755650">
            <a:lnSpc>
              <a:spcPct val="90000"/>
            </a:lnSpc>
            <a:spcBef>
              <a:spcPct val="0"/>
            </a:spcBef>
            <a:spcAft>
              <a:spcPct val="20000"/>
            </a:spcAft>
            <a:buChar char="•"/>
          </a:pPr>
          <a:r>
            <a:rPr lang="en-US" sz="1700" kern="1200" dirty="0"/>
            <a:t>Data-driven, action-oriented strategies</a:t>
          </a:r>
        </a:p>
      </dsp:txBody>
      <dsp:txXfrm>
        <a:off x="0" y="1222441"/>
        <a:ext cx="6660971" cy="16849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3E775-9C3F-46B8-9C96-B550403AC64D}">
      <dsp:nvSpPr>
        <dsp:cNvPr id="0" name=""/>
        <dsp:cNvSpPr/>
      </dsp:nvSpPr>
      <dsp:spPr>
        <a:xfrm>
          <a:off x="2912156" y="1686993"/>
          <a:ext cx="1954702" cy="97735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5 Government Agencies</a:t>
          </a:r>
        </a:p>
      </dsp:txBody>
      <dsp:txXfrm>
        <a:off x="2940782" y="1715619"/>
        <a:ext cx="1897450" cy="920099"/>
      </dsp:txXfrm>
    </dsp:sp>
    <dsp:sp modelId="{FD69D495-7E7A-4A89-B685-7E2960542364}">
      <dsp:nvSpPr>
        <dsp:cNvPr id="0" name=""/>
        <dsp:cNvSpPr/>
      </dsp:nvSpPr>
      <dsp:spPr>
        <a:xfrm rot="17692822">
          <a:off x="4328593" y="1312488"/>
          <a:ext cx="1858413" cy="40429"/>
        </a:xfrm>
        <a:custGeom>
          <a:avLst/>
          <a:gdLst/>
          <a:ahLst/>
          <a:cxnLst/>
          <a:rect l="0" t="0" r="0" b="0"/>
          <a:pathLst>
            <a:path>
              <a:moveTo>
                <a:pt x="0" y="20214"/>
              </a:moveTo>
              <a:lnTo>
                <a:pt x="1858413" y="2021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211339" y="1286243"/>
        <a:ext cx="92920" cy="92920"/>
      </dsp:txXfrm>
    </dsp:sp>
    <dsp:sp modelId="{09032465-ABB0-4653-9AFB-4FA56B8CA016}">
      <dsp:nvSpPr>
        <dsp:cNvPr id="0" name=""/>
        <dsp:cNvSpPr/>
      </dsp:nvSpPr>
      <dsp:spPr>
        <a:xfrm>
          <a:off x="5648740" y="1062"/>
          <a:ext cx="1954702" cy="97735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Clark County</a:t>
          </a:r>
        </a:p>
      </dsp:txBody>
      <dsp:txXfrm>
        <a:off x="5677366" y="29688"/>
        <a:ext cx="1897450" cy="920099"/>
      </dsp:txXfrm>
    </dsp:sp>
    <dsp:sp modelId="{37D3BF46-89AC-4D26-8D54-71D0B607A6B8}">
      <dsp:nvSpPr>
        <dsp:cNvPr id="0" name=""/>
        <dsp:cNvSpPr/>
      </dsp:nvSpPr>
      <dsp:spPr>
        <a:xfrm rot="19457599">
          <a:off x="4776355" y="1874465"/>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3727" y="1870608"/>
        <a:ext cx="48144" cy="48144"/>
      </dsp:txXfrm>
    </dsp:sp>
    <dsp:sp modelId="{8CECB250-DE6B-40EC-83AE-9A9CF7519333}">
      <dsp:nvSpPr>
        <dsp:cNvPr id="0" name=""/>
        <dsp:cNvSpPr/>
      </dsp:nvSpPr>
      <dsp:spPr>
        <a:xfrm>
          <a:off x="5648740" y="1125016"/>
          <a:ext cx="1954702" cy="97735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North Las Vegas</a:t>
          </a:r>
        </a:p>
      </dsp:txBody>
      <dsp:txXfrm>
        <a:off x="5677366" y="1153642"/>
        <a:ext cx="1897450" cy="920099"/>
      </dsp:txXfrm>
    </dsp:sp>
    <dsp:sp modelId="{01C484AB-441C-40F0-891E-3D252B06B25A}">
      <dsp:nvSpPr>
        <dsp:cNvPr id="0" name=""/>
        <dsp:cNvSpPr/>
      </dsp:nvSpPr>
      <dsp:spPr>
        <a:xfrm rot="2142401">
          <a:off x="4776355" y="2436442"/>
          <a:ext cx="962889" cy="40429"/>
        </a:xfrm>
        <a:custGeom>
          <a:avLst/>
          <a:gdLst/>
          <a:ahLst/>
          <a:cxnLst/>
          <a:rect l="0" t="0" r="0" b="0"/>
          <a:pathLst>
            <a:path>
              <a:moveTo>
                <a:pt x="0" y="20214"/>
              </a:moveTo>
              <a:lnTo>
                <a:pt x="962889" y="2021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33727" y="2432585"/>
        <a:ext cx="48144" cy="48144"/>
      </dsp:txXfrm>
    </dsp:sp>
    <dsp:sp modelId="{747BB645-1296-4A96-A662-D38AEC6B86F3}">
      <dsp:nvSpPr>
        <dsp:cNvPr id="0" name=""/>
        <dsp:cNvSpPr/>
      </dsp:nvSpPr>
      <dsp:spPr>
        <a:xfrm>
          <a:off x="5648740" y="2248970"/>
          <a:ext cx="1954702" cy="97735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Las Vegas</a:t>
          </a:r>
        </a:p>
      </dsp:txBody>
      <dsp:txXfrm>
        <a:off x="5677366" y="2277596"/>
        <a:ext cx="1897450" cy="920099"/>
      </dsp:txXfrm>
    </dsp:sp>
    <dsp:sp modelId="{C978FCBC-73D1-4EEC-A7EB-065FDEA66274}">
      <dsp:nvSpPr>
        <dsp:cNvPr id="0" name=""/>
        <dsp:cNvSpPr/>
      </dsp:nvSpPr>
      <dsp:spPr>
        <a:xfrm rot="3907178">
          <a:off x="4328593" y="2998419"/>
          <a:ext cx="1858413" cy="40429"/>
        </a:xfrm>
        <a:custGeom>
          <a:avLst/>
          <a:gdLst/>
          <a:ahLst/>
          <a:cxnLst/>
          <a:rect l="0" t="0" r="0" b="0"/>
          <a:pathLst>
            <a:path>
              <a:moveTo>
                <a:pt x="0" y="20214"/>
              </a:moveTo>
              <a:lnTo>
                <a:pt x="1858413" y="2021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5211339" y="2972174"/>
        <a:ext cx="92920" cy="92920"/>
      </dsp:txXfrm>
    </dsp:sp>
    <dsp:sp modelId="{07E382D4-3038-44B5-978D-43A99044C269}">
      <dsp:nvSpPr>
        <dsp:cNvPr id="0" name=""/>
        <dsp:cNvSpPr/>
      </dsp:nvSpPr>
      <dsp:spPr>
        <a:xfrm>
          <a:off x="5648740" y="3372924"/>
          <a:ext cx="1954702" cy="977351"/>
        </a:xfrm>
        <a:prstGeom prst="roundRect">
          <a:avLst>
            <a:gd name="adj" fmla="val 10000"/>
          </a:avLst>
        </a:prstGeom>
        <a:solidFill>
          <a:schemeClr val="bg2">
            <a:lumMod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Henderson</a:t>
          </a:r>
        </a:p>
      </dsp:txBody>
      <dsp:txXfrm>
        <a:off x="5677366" y="3401550"/>
        <a:ext cx="1897450" cy="92009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E6811-593F-4252-BB0F-867AD792B93E}"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43FCF-6F48-48B2-A592-F4A91DC5C726}" type="slidenum">
              <a:rPr lang="en-US" smtClean="0"/>
              <a:t>‹#›</a:t>
            </a:fld>
            <a:endParaRPr lang="en-US"/>
          </a:p>
        </p:txBody>
      </p:sp>
    </p:spTree>
    <p:extLst>
      <p:ext uri="{BB962C8B-B14F-4D97-AF65-F5344CB8AC3E}">
        <p14:creationId xmlns:p14="http://schemas.microsoft.com/office/powerpoint/2010/main" val="175708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8</a:t>
            </a:fld>
            <a:endParaRPr lang="en-US"/>
          </a:p>
        </p:txBody>
      </p:sp>
    </p:spTree>
    <p:extLst>
      <p:ext uri="{BB962C8B-B14F-4D97-AF65-F5344CB8AC3E}">
        <p14:creationId xmlns:p14="http://schemas.microsoft.com/office/powerpoint/2010/main" val="261217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rPr>
              <a:t>Over 526 staff and volunteers </a:t>
            </a:r>
            <a:r>
              <a:rPr lang="en-US" sz="1200" dirty="0"/>
              <a:t>supported every deployment site</a:t>
            </a:r>
          </a:p>
          <a:p>
            <a:r>
              <a:rPr lang="en-US" sz="1200" b="1" kern="1200" dirty="0">
                <a:solidFill>
                  <a:schemeClr val="tx1"/>
                </a:solidFill>
                <a:effectLst/>
                <a:latin typeface="+mn-lt"/>
                <a:ea typeface="+mn-ea"/>
                <a:cs typeface="+mn-cs"/>
              </a:rPr>
              <a:t>Location Data</a:t>
            </a:r>
          </a:p>
          <a:p>
            <a:r>
              <a:rPr lang="en-US" sz="1200" kern="1200" dirty="0">
                <a:solidFill>
                  <a:schemeClr val="tx1"/>
                </a:solidFill>
                <a:effectLst/>
                <a:latin typeface="+mn-lt"/>
                <a:ea typeface="+mn-ea"/>
                <a:cs typeface="+mn-cs"/>
              </a:rPr>
              <a:t>Once the physical PIT Count is completed, the survey data is downloaded from the app and checked for location issues. Some surveys were performed outside the CoC, unable to get geolocated, or cancelled. Once the location issues are resolved, the tunnel count and main count are compared to ensure that surveys aren’t duplicated between the tunnel team and our regular teams. Next, the interviews from the main survey are compared by initials and date-of-birth information to further minimize duplication. </a:t>
            </a:r>
          </a:p>
          <a:p>
            <a:r>
              <a:rPr lang="en-US" sz="1200" b="1" kern="1200" dirty="0">
                <a:solidFill>
                  <a:schemeClr val="tx1"/>
                </a:solidFill>
                <a:effectLst/>
                <a:latin typeface="+mn-lt"/>
                <a:ea typeface="+mn-ea"/>
                <a:cs typeface="+mn-cs"/>
              </a:rPr>
              <a:t>Demographic Data</a:t>
            </a:r>
          </a:p>
          <a:p>
            <a:r>
              <a:rPr lang="en-US" sz="1200" kern="1200" dirty="0">
                <a:solidFill>
                  <a:schemeClr val="tx1"/>
                </a:solidFill>
                <a:effectLst/>
                <a:latin typeface="+mn-lt"/>
                <a:ea typeface="+mn-ea"/>
                <a:cs typeface="+mn-cs"/>
              </a:rPr>
              <a:t>With the knowledge that response rates are never 100%, HUD publishes their own tool for demographic extrapolation. Unfortunately, this tool requires an 80% response rate where ours is historically in the low 20% range. As an alternative to the HUD tool, we create our community’s demographic profile from de-duplicated street outreach data from November of the previous year through the end of January in the year of the scheduled count. Using a broad sample of street outreach throughout the winter season provides a better understanding of our unsheltered community’s demographics.</a:t>
            </a:r>
          </a:p>
          <a:p>
            <a:r>
              <a:rPr lang="en-US" sz="1200" b="1" kern="1200" dirty="0">
                <a:solidFill>
                  <a:schemeClr val="tx1"/>
                </a:solidFill>
                <a:effectLst/>
                <a:latin typeface="+mn-lt"/>
                <a:ea typeface="+mn-ea"/>
                <a:cs typeface="+mn-cs"/>
              </a:rPr>
              <a:t>Review and Submission</a:t>
            </a:r>
          </a:p>
          <a:p>
            <a:r>
              <a:rPr lang="en-US" sz="1200" kern="1200" dirty="0">
                <a:solidFill>
                  <a:schemeClr val="tx1"/>
                </a:solidFill>
                <a:effectLst/>
                <a:latin typeface="+mn-lt"/>
                <a:ea typeface="+mn-ea"/>
                <a:cs typeface="+mn-cs"/>
              </a:rPr>
              <a:t>Once the de-duplication is completed and our demographic profile is applied, the report is ready for review. A good method to check the report is to enter it into the HUD submission portal where it will flag any possible data quality issues. Once these issues are resolved, the unsheltered portion of the PIT is ready for submission. This data is combined with emergency shelter data, obtained from HMIS to form the full PIT Count. </a:t>
            </a:r>
          </a:p>
          <a:p>
            <a:r>
              <a:rPr lang="en-US" sz="1200" kern="1200" dirty="0">
                <a:solidFill>
                  <a:schemeClr val="tx1"/>
                </a:solidFill>
                <a:effectLst/>
                <a:latin typeface="+mn-lt"/>
                <a:ea typeface="+mn-ea"/>
                <a:cs typeface="+mn-cs"/>
              </a:rPr>
              <a:t>This is the point we would usually share these numbers with commissioners, then jurisdictions and the media. Withholding dissemination until the tentative HUD submission is vital to having a consistent message to the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FB3C765-CF15-4741-9015-8D3AB8ED9F92}" type="slidenum">
              <a:rPr lang="en-US" smtClean="0"/>
              <a:t>33</a:t>
            </a:fld>
            <a:endParaRPr lang="en-US"/>
          </a:p>
        </p:txBody>
      </p:sp>
    </p:spTree>
    <p:extLst>
      <p:ext uri="{BB962C8B-B14F-4D97-AF65-F5344CB8AC3E}">
        <p14:creationId xmlns:p14="http://schemas.microsoft.com/office/powerpoint/2010/main" val="214828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28616-EF41-4305-8133-1F1B8FB098BC}" type="slidenum">
              <a:rPr lang="en-US" smtClean="0"/>
              <a:t>21</a:t>
            </a:fld>
            <a:endParaRPr lang="en-US"/>
          </a:p>
        </p:txBody>
      </p:sp>
    </p:spTree>
    <p:extLst>
      <p:ext uri="{BB962C8B-B14F-4D97-AF65-F5344CB8AC3E}">
        <p14:creationId xmlns:p14="http://schemas.microsoft.com/office/powerpoint/2010/main" val="73916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828616-EF41-4305-8133-1F1B8FB098BC}" type="slidenum">
              <a:rPr lang="en-US" smtClean="0"/>
              <a:t>22</a:t>
            </a:fld>
            <a:endParaRPr lang="en-US"/>
          </a:p>
        </p:txBody>
      </p:sp>
    </p:spTree>
    <p:extLst>
      <p:ext uri="{BB962C8B-B14F-4D97-AF65-F5344CB8AC3E}">
        <p14:creationId xmlns:p14="http://schemas.microsoft.com/office/powerpoint/2010/main" val="85786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828616-EF41-4305-8133-1F1B8FB098BC}" type="slidenum">
              <a:rPr lang="en-US" smtClean="0"/>
              <a:t>26</a:t>
            </a:fld>
            <a:endParaRPr lang="en-US"/>
          </a:p>
        </p:txBody>
      </p:sp>
    </p:spTree>
    <p:extLst>
      <p:ext uri="{BB962C8B-B14F-4D97-AF65-F5344CB8AC3E}">
        <p14:creationId xmlns:p14="http://schemas.microsoft.com/office/powerpoint/2010/main" val="426203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27</a:t>
            </a:fld>
            <a:endParaRPr lang="en-US"/>
          </a:p>
        </p:txBody>
      </p:sp>
    </p:spTree>
    <p:extLst>
      <p:ext uri="{BB962C8B-B14F-4D97-AF65-F5344CB8AC3E}">
        <p14:creationId xmlns:p14="http://schemas.microsoft.com/office/powerpoint/2010/main" val="185923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28</a:t>
            </a:fld>
            <a:endParaRPr lang="en-US"/>
          </a:p>
        </p:txBody>
      </p:sp>
    </p:spTree>
    <p:extLst>
      <p:ext uri="{BB962C8B-B14F-4D97-AF65-F5344CB8AC3E}">
        <p14:creationId xmlns:p14="http://schemas.microsoft.com/office/powerpoint/2010/main" val="245510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29</a:t>
            </a:fld>
            <a:endParaRPr lang="en-US"/>
          </a:p>
        </p:txBody>
      </p:sp>
    </p:spTree>
    <p:extLst>
      <p:ext uri="{BB962C8B-B14F-4D97-AF65-F5344CB8AC3E}">
        <p14:creationId xmlns:p14="http://schemas.microsoft.com/office/powerpoint/2010/main" val="68237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30</a:t>
            </a:fld>
            <a:endParaRPr lang="en-US"/>
          </a:p>
        </p:txBody>
      </p:sp>
    </p:spTree>
    <p:extLst>
      <p:ext uri="{BB962C8B-B14F-4D97-AF65-F5344CB8AC3E}">
        <p14:creationId xmlns:p14="http://schemas.microsoft.com/office/powerpoint/2010/main" val="184682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43FCF-6F48-48B2-A592-F4A91DC5C726}" type="slidenum">
              <a:rPr lang="en-US" smtClean="0"/>
              <a:t>32</a:t>
            </a:fld>
            <a:endParaRPr lang="en-US"/>
          </a:p>
        </p:txBody>
      </p:sp>
    </p:spTree>
    <p:extLst>
      <p:ext uri="{BB962C8B-B14F-4D97-AF65-F5344CB8AC3E}">
        <p14:creationId xmlns:p14="http://schemas.microsoft.com/office/powerpoint/2010/main" val="50127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tif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52DC-A51F-D931-86B6-1F60B75FC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64785B-704B-2EE2-F3DF-1B8E644EB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83279-732D-FDB4-70D8-E109D6D8292D}"/>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9F73305B-D4D3-9E0B-B460-05A4BC688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0821C-653C-1E4D-6762-C0F6F48BD3E9}"/>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186759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A126-DDC0-479B-2A71-6217E2D77C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F4CFAA-69A1-1AC6-9F7E-D0AB7FC711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EB779-166C-F727-2837-FC89F6835897}"/>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2823D66C-0F9B-5D70-3920-736652BC5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E029B-CFA8-1D80-60F9-3E6A66147B79}"/>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57538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4D5153-BD82-5EA1-D1D3-F6C5BC247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E735C-A886-3566-C435-44FEC512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26FEE-4DB6-4444-2C57-7916D798E7E4}"/>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A16E59BE-E693-3FFE-BBA4-6984DEF5E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D2D0B-5097-FCB3-3774-C226C5A2AA30}"/>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151256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EACBBB-6FCE-6B45-8719-D4DBB4F9ADF0}"/>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pic>
        <p:nvPicPr>
          <p:cNvPr id="9" name="Picture 8">
            <a:extLst>
              <a:ext uri="{FF2B5EF4-FFF2-40B4-BE49-F238E27FC236}">
                <a16:creationId xmlns:a16="http://schemas.microsoft.com/office/drawing/2014/main" id="{96BF44E6-9346-C84D-904D-B083C7CE2C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1" name="Title 1">
            <a:extLst>
              <a:ext uri="{FF2B5EF4-FFF2-40B4-BE49-F238E27FC236}">
                <a16:creationId xmlns:a16="http://schemas.microsoft.com/office/drawing/2014/main" id="{6CE25B54-7086-0347-B148-B6E32A1FE013}"/>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C7072121-8659-6C4C-8001-64A77A0A0D8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F48E35F6-50F9-3F40-825C-1A26F39D8BC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1672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2" name="Rectangle 11">
            <a:extLst>
              <a:ext uri="{FF2B5EF4-FFF2-40B4-BE49-F238E27FC236}">
                <a16:creationId xmlns:a16="http://schemas.microsoft.com/office/drawing/2014/main" id="{FEA3EADB-64EE-624D-AA14-279AFEE7595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6B4B149F-CDAC-7D48-B8F4-A318B11BF8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E3ED668A-304A-A54A-9379-015E25A26C81}"/>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7A0AF98-AF22-CF45-BE4F-7691C3B216F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02127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6341ED-3265-2F47-8A6C-8C7D88F4F998}"/>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rcRect/>
          <a:stretch/>
        </p:blipFill>
        <p:spPr>
          <a:xfrm>
            <a:off x="3505200" y="1166744"/>
            <a:ext cx="4870588" cy="4870588"/>
          </a:xfrm>
          <a:prstGeom prst="rect">
            <a:avLst/>
          </a:prstGeom>
        </p:spPr>
      </p:pic>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7" name="Picture 16">
            <a:extLst>
              <a:ext uri="{FF2B5EF4-FFF2-40B4-BE49-F238E27FC236}">
                <a16:creationId xmlns:a16="http://schemas.microsoft.com/office/drawing/2014/main" id="{F9CA0885-946A-1348-8195-8568DA1116B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3" name="Rectangle 12">
            <a:extLst>
              <a:ext uri="{FF2B5EF4-FFF2-40B4-BE49-F238E27FC236}">
                <a16:creationId xmlns:a16="http://schemas.microsoft.com/office/drawing/2014/main" id="{359E39A4-3217-1945-A63E-CBA155BC6269}"/>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0CB509CD-F766-A74F-8CEC-FF6C3871C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49BBE3F7-40CA-A840-B829-A5D5B148ECD7}"/>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BCB3E24F-49F5-8544-BCED-F38CCB9D7996}"/>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130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BC2D-2C8E-7147-AEF9-A0242C3E44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C7D01-43AB-2A4E-9EFC-A3B56485439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DB691-B72E-9D40-80A3-2564FE2989D6}"/>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2C47A2CD-0E2C-EC4E-A7E0-FBACDEBA0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42FD3-5C00-8B4B-BD6F-A1451066D31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49092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8006C-6C51-674C-ACE4-A8C4F53A0F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13C51-7402-134A-9611-A4EA09CFE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96115-027C-5041-9738-FA97EE972EE0}"/>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6" name="Footer Placeholder 5">
            <a:extLst>
              <a:ext uri="{FF2B5EF4-FFF2-40B4-BE49-F238E27FC236}">
                <a16:creationId xmlns:a16="http://schemas.microsoft.com/office/drawing/2014/main" id="{7EFFBC39-1FE1-5B45-9C64-0F0CAE1F1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F332-0C33-CF4C-B791-128240799F9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69112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EAFC-CF1B-E546-8B41-46B7ADDFBD0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E4D8D-2FBE-2E42-99AA-0916F1ECC6C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69D79-AB08-B848-810E-ACC301D4662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7F977E-5909-F843-B777-2F66AF12581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74B10-E22A-F74C-8770-73CE26D47FA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9B751-AAD6-D348-AD04-2085D0581FBA}"/>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8" name="Footer Placeholder 7">
            <a:extLst>
              <a:ext uri="{FF2B5EF4-FFF2-40B4-BE49-F238E27FC236}">
                <a16:creationId xmlns:a16="http://schemas.microsoft.com/office/drawing/2014/main" id="{47A416B2-F8A3-5B4A-B392-53EBA15AE5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72885-DBDE-734A-9E13-230E8FAEB36E}"/>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810269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C295-8D49-C64D-BFCB-1A04F399AE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E4842E-C5D1-AE43-AF09-0EBAAE157682}"/>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4" name="Footer Placeholder 3">
            <a:extLst>
              <a:ext uri="{FF2B5EF4-FFF2-40B4-BE49-F238E27FC236}">
                <a16:creationId xmlns:a16="http://schemas.microsoft.com/office/drawing/2014/main" id="{4CD6BA7C-65E1-0543-AA51-DDEF68A1B1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F6DA5B-B428-D74C-B5B1-0913340272B2}"/>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1445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AD575-50F0-A84A-B102-9EB5BCF06260}"/>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3" name="Footer Placeholder 2">
            <a:extLst>
              <a:ext uri="{FF2B5EF4-FFF2-40B4-BE49-F238E27FC236}">
                <a16:creationId xmlns:a16="http://schemas.microsoft.com/office/drawing/2014/main" id="{B7E4D19E-2B30-A44B-8F74-98C19C910D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2768EA-3713-EA42-8FAD-06FC18FBECEB}"/>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40350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D377-B925-3644-3D8F-B7050B0DA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47B17-B49B-18AB-3A2F-3E8234282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8CBAE-D10C-EBBE-C1D2-704CE67343E3}"/>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ECC00EE9-CB2B-0A96-7E33-F0EB81F93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5C01F-76B2-8348-D0A5-0081C9A70B1E}"/>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728690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E0A7-3A1A-8640-9701-A29E74FCDF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962A-C625-3C49-A8B1-03088E8C18F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316BE-CA2A-674C-A0F0-6E6A1DACEC5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B981D-1E70-1149-A275-87919E85D3ED}"/>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6" name="Footer Placeholder 5">
            <a:extLst>
              <a:ext uri="{FF2B5EF4-FFF2-40B4-BE49-F238E27FC236}">
                <a16:creationId xmlns:a16="http://schemas.microsoft.com/office/drawing/2014/main" id="{CEF9B122-FAB1-2B48-99A0-13CB62BB9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B09F-BC4F-E242-AFEB-3552FD1541E0}"/>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996741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E899-F0BA-AB45-B1B1-68AE7667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81854-66DE-CE4B-B783-FF1E3EEACFA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6A8DF05-97C4-A846-97F7-DF0C92EDF07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F702F6-A460-DA45-A6A3-C17C22E66284}"/>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6" name="Footer Placeholder 5">
            <a:extLst>
              <a:ext uri="{FF2B5EF4-FFF2-40B4-BE49-F238E27FC236}">
                <a16:creationId xmlns:a16="http://schemas.microsoft.com/office/drawing/2014/main" id="{97902045-DF8E-754E-A16D-E7BE516C2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195E2-4EB0-5745-B87E-93D0EAFF71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72464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514-633A-C149-B2BF-3D0F15223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760CE-87EE-C44E-8C7C-A3BF767D2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F8175-670E-A248-AFCC-09CAB7C3F709}"/>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BFE187D5-6CDB-5341-B51C-D7AD9E04F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BB4FE-A9A2-2146-A435-C43FD72E9143}"/>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528802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EB0BF-6E52-4A41-91D5-D5746DD21EB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B1F05-2ED9-824F-AEB6-743BD95FDD0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9AD57-818F-F145-B6EC-5263F820C72E}"/>
              </a:ext>
            </a:extLst>
          </p:cNvPr>
          <p:cNvSpPr>
            <a:spLocks noGrp="1"/>
          </p:cNvSpPr>
          <p:nvPr>
            <p:ph type="dt" sz="half" idx="10"/>
          </p:nvPr>
        </p:nvSpPr>
        <p:spPr/>
        <p:txBody>
          <a:body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750B2670-304E-AB4C-BDBD-C8B02FE1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FCB0E-509B-A344-A6E9-3FA14E89461F}"/>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137107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DA77-9953-486A-8763-86867B5CC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F30625-09FD-4860-BFEA-EC66A8362BC0}"/>
              </a:ext>
            </a:extLst>
          </p:cNvPr>
          <p:cNvSpPr>
            <a:spLocks noGrp="1"/>
          </p:cNvSpPr>
          <p:nvPr>
            <p:ph type="dt" sz="half" idx="10"/>
          </p:nvPr>
        </p:nvSpPr>
        <p:spPr/>
        <p:txBody>
          <a:bodyPr/>
          <a:lstStyle/>
          <a:p>
            <a:fld id="{E897FA19-C19B-4731-ABB1-69F388310128}" type="datetime1">
              <a:rPr lang="en-US" smtClean="0"/>
              <a:t>3/19/2026</a:t>
            </a:fld>
            <a:endParaRPr lang="en-US"/>
          </a:p>
        </p:txBody>
      </p:sp>
      <p:sp>
        <p:nvSpPr>
          <p:cNvPr id="4" name="Footer Placeholder 3">
            <a:extLst>
              <a:ext uri="{FF2B5EF4-FFF2-40B4-BE49-F238E27FC236}">
                <a16:creationId xmlns:a16="http://schemas.microsoft.com/office/drawing/2014/main" id="{D796626A-14EF-497E-A5E3-58FD08853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B4830B-EB8F-4F39-9863-F7A02772DA5E}"/>
              </a:ext>
            </a:extLst>
          </p:cNvPr>
          <p:cNvSpPr>
            <a:spLocks noGrp="1"/>
          </p:cNvSpPr>
          <p:nvPr>
            <p:ph type="sldNum" sz="quarter" idx="12"/>
          </p:nvPr>
        </p:nvSpPr>
        <p:spPr/>
        <p:txBody>
          <a:bodyPr/>
          <a:lstStyle/>
          <a:p>
            <a:fld id="{3C8DC5AF-0FC5-4CB6-B038-303F4320C6AB}" type="slidenum">
              <a:rPr lang="en-US" smtClean="0"/>
              <a:t>‹#›</a:t>
            </a:fld>
            <a:endParaRPr lang="en-US"/>
          </a:p>
        </p:txBody>
      </p:sp>
      <p:pic>
        <p:nvPicPr>
          <p:cNvPr id="6" name="Picture 5">
            <a:extLst>
              <a:ext uri="{FF2B5EF4-FFF2-40B4-BE49-F238E27FC236}">
                <a16:creationId xmlns:a16="http://schemas.microsoft.com/office/drawing/2014/main" id="{1920DA91-1216-4A04-BD8A-F478B4F8F9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93899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FC55-1684-6081-9377-DBA83C650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CCB1C2-040B-2283-7F8E-183274092A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FEBA2-4B67-2FA6-7EFD-F33B7F5B8584}"/>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74FFB49F-312F-72C0-DED8-BD2E11080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001E9-F2AD-2DE1-8D52-6EE91D017D76}"/>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102276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8B0B-FE83-41D3-7C59-633CDFEC5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FE486-668A-FB26-DBBD-4BE763D8C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F37507-7BA0-63E1-7B40-1AFE94E96B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0206E-0EEF-0730-178C-F20C4655DC62}"/>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6" name="Footer Placeholder 5">
            <a:extLst>
              <a:ext uri="{FF2B5EF4-FFF2-40B4-BE49-F238E27FC236}">
                <a16:creationId xmlns:a16="http://schemas.microsoft.com/office/drawing/2014/main" id="{CDFB0150-1E54-92D3-759E-6E99B3C1D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50AD1-8479-9B84-478C-D651A6E1BFDE}"/>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3684984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4C1F-B5E2-AE77-7E26-DFB038CA14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D9CABE-3CDE-E8AD-32F1-49C228C93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9E176A-BEB7-2DE7-A882-4A93F9D7E6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495B2D-125F-7CD0-03AD-A3D4B396F2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3B0ABA-1F97-660B-AA47-E3ED454A7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169C6-C703-3139-13C9-7C1F46554AAE}"/>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8" name="Footer Placeholder 7">
            <a:extLst>
              <a:ext uri="{FF2B5EF4-FFF2-40B4-BE49-F238E27FC236}">
                <a16:creationId xmlns:a16="http://schemas.microsoft.com/office/drawing/2014/main" id="{DA2289B6-5382-BA35-E95A-DB22FE0C42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96CEBB-C83F-16DA-2979-79775BB2AC89}"/>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76452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C0D1-CD2A-4B1F-589C-D0360DC803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ADAD5F-5592-B6EE-B600-B72C2361764F}"/>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4" name="Footer Placeholder 3">
            <a:extLst>
              <a:ext uri="{FF2B5EF4-FFF2-40B4-BE49-F238E27FC236}">
                <a16:creationId xmlns:a16="http://schemas.microsoft.com/office/drawing/2014/main" id="{975D2748-D41D-382E-EE46-36C47BD05D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06D90-BEA6-F530-F5E8-4BE655307E77}"/>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235682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9044B-696A-7E61-58E5-73D4C092D9DB}"/>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3" name="Footer Placeholder 2">
            <a:extLst>
              <a:ext uri="{FF2B5EF4-FFF2-40B4-BE49-F238E27FC236}">
                <a16:creationId xmlns:a16="http://schemas.microsoft.com/office/drawing/2014/main" id="{0DCF9903-5BF9-EF2B-664A-2D2FAC36F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7E9144-8330-EFAB-F278-02F1AB6A26CF}"/>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30251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60D2-70B2-F5A2-8AED-2FCF5E34F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C6C95E-47A9-5E01-BAA6-9F53D6C38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41605-2120-C3A4-E973-8F417FB74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5C6F6-E535-3CFB-E7FE-204E68EB1A6B}"/>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6" name="Footer Placeholder 5">
            <a:extLst>
              <a:ext uri="{FF2B5EF4-FFF2-40B4-BE49-F238E27FC236}">
                <a16:creationId xmlns:a16="http://schemas.microsoft.com/office/drawing/2014/main" id="{EE84D9CE-9D1A-8D5F-630C-BEE89FD47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ED7C8-56FC-0B41-91E1-1102F736C6D7}"/>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23100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D17B-217D-0CA1-7A5A-766277459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5CEF6-1EE4-B0EF-895E-E19AD2EFB0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E92A9-DB7F-2589-0C48-4B8897A2C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4F4C3-DFAC-F53F-730B-1A09FD16985C}"/>
              </a:ext>
            </a:extLst>
          </p:cNvPr>
          <p:cNvSpPr>
            <a:spLocks noGrp="1"/>
          </p:cNvSpPr>
          <p:nvPr>
            <p:ph type="dt" sz="half" idx="10"/>
          </p:nvPr>
        </p:nvSpPr>
        <p:spPr/>
        <p:txBody>
          <a:bodyPr/>
          <a:lstStyle/>
          <a:p>
            <a:fld id="{51DFD3D4-0BA4-40A3-83CB-73CD72EB9758}" type="datetimeFigureOut">
              <a:rPr lang="en-US" smtClean="0"/>
              <a:t>3/19/2026</a:t>
            </a:fld>
            <a:endParaRPr lang="en-US"/>
          </a:p>
        </p:txBody>
      </p:sp>
      <p:sp>
        <p:nvSpPr>
          <p:cNvPr id="6" name="Footer Placeholder 5">
            <a:extLst>
              <a:ext uri="{FF2B5EF4-FFF2-40B4-BE49-F238E27FC236}">
                <a16:creationId xmlns:a16="http://schemas.microsoft.com/office/drawing/2014/main" id="{E715F7A2-4ED8-B016-56DA-A5B98C41E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1B354-F2EA-4F4A-1887-7BBFAB52546E}"/>
              </a:ext>
            </a:extLst>
          </p:cNvPr>
          <p:cNvSpPr>
            <a:spLocks noGrp="1"/>
          </p:cNvSpPr>
          <p:nvPr>
            <p:ph type="sldNum" sz="quarter" idx="12"/>
          </p:nvPr>
        </p:nvSpPr>
        <p:spPr/>
        <p:txBody>
          <a:bodyPr/>
          <a:lstStyle/>
          <a:p>
            <a:fld id="{02125526-2B9E-4298-AE80-DD076F8ECC9D}" type="slidenum">
              <a:rPr lang="en-US" smtClean="0"/>
              <a:t>‹#›</a:t>
            </a:fld>
            <a:endParaRPr lang="en-US"/>
          </a:p>
        </p:txBody>
      </p:sp>
    </p:spTree>
    <p:extLst>
      <p:ext uri="{BB962C8B-B14F-4D97-AF65-F5344CB8AC3E}">
        <p14:creationId xmlns:p14="http://schemas.microsoft.com/office/powerpoint/2010/main" val="222646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65187-7646-D991-0FD5-939D8ED3F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2E3C40-60FF-C473-1AD4-EFE3D1921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B21D3-9294-586E-4989-9A2F8D557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DFD3D4-0BA4-40A3-83CB-73CD72EB9758}" type="datetimeFigureOut">
              <a:rPr lang="en-US" smtClean="0"/>
              <a:t>3/19/2026</a:t>
            </a:fld>
            <a:endParaRPr lang="en-US"/>
          </a:p>
        </p:txBody>
      </p:sp>
      <p:sp>
        <p:nvSpPr>
          <p:cNvPr id="5" name="Footer Placeholder 4">
            <a:extLst>
              <a:ext uri="{FF2B5EF4-FFF2-40B4-BE49-F238E27FC236}">
                <a16:creationId xmlns:a16="http://schemas.microsoft.com/office/drawing/2014/main" id="{D6DD535C-8663-A6F4-C585-71A01FBA9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3F9A2C-D83B-7DA3-1BCA-29E6C984A5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125526-2B9E-4298-AE80-DD076F8ECC9D}" type="slidenum">
              <a:rPr lang="en-US" smtClean="0"/>
              <a:t>‹#›</a:t>
            </a:fld>
            <a:endParaRPr lang="en-US"/>
          </a:p>
        </p:txBody>
      </p:sp>
    </p:spTree>
    <p:extLst>
      <p:ext uri="{BB962C8B-B14F-4D97-AF65-F5344CB8AC3E}">
        <p14:creationId xmlns:p14="http://schemas.microsoft.com/office/powerpoint/2010/main" val="223396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78BFF-06B9-0C40-8158-5168417103B0}"/>
              </a:ext>
            </a:extLst>
          </p:cNvPr>
          <p:cNvSpPr>
            <a:spLocks noGrp="1"/>
          </p:cNvSpPr>
          <p:nvPr>
            <p:ph type="title"/>
          </p:nvPr>
        </p:nvSpPr>
        <p:spPr>
          <a:xfrm>
            <a:off x="838200" y="12686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E6B449-66F7-404C-8EAA-9ACE761A87C5}"/>
              </a:ext>
            </a:extLst>
          </p:cNvPr>
          <p:cNvSpPr>
            <a:spLocks noGrp="1"/>
          </p:cNvSpPr>
          <p:nvPr>
            <p:ph type="body" idx="1"/>
          </p:nvPr>
        </p:nvSpPr>
        <p:spPr>
          <a:xfrm>
            <a:off x="838200" y="2729123"/>
            <a:ext cx="10515600" cy="2815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346B5-9A06-D34F-B5C5-53ED2DA0937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3C8-93C1-3645-9CE6-836D5D7A1337}" type="datetimeFigureOut">
              <a:rPr lang="en-US" smtClean="0"/>
              <a:t>3/19/2026</a:t>
            </a:fld>
            <a:endParaRPr lang="en-US"/>
          </a:p>
        </p:txBody>
      </p:sp>
      <p:sp>
        <p:nvSpPr>
          <p:cNvPr id="5" name="Footer Placeholder 4">
            <a:extLst>
              <a:ext uri="{FF2B5EF4-FFF2-40B4-BE49-F238E27FC236}">
                <a16:creationId xmlns:a16="http://schemas.microsoft.com/office/drawing/2014/main" id="{9904D778-DE33-964A-BEC6-28550C15AE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1EAC4E-6F74-0247-A098-B4B11A0349B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C1194-F25E-814B-9304-87CFF248FEE2}" type="slidenum">
              <a:rPr lang="en-US" smtClean="0"/>
              <a:t>‹#›</a:t>
            </a:fld>
            <a:endParaRPr lang="en-US"/>
          </a:p>
        </p:txBody>
      </p:sp>
    </p:spTree>
    <p:extLst>
      <p:ext uri="{BB962C8B-B14F-4D97-AF65-F5344CB8AC3E}">
        <p14:creationId xmlns:p14="http://schemas.microsoft.com/office/powerpoint/2010/main" val="3134650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22.jpe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helphopehome.org/" TargetMode="External"/><Relationship Id="rId2" Type="http://schemas.openxmlformats.org/officeDocument/2006/relationships/hyperlink" Target="ClarkCountyNV.gov" TargetMode="Externa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34.jpeg"/><Relationship Id="rId4" Type="http://schemas.openxmlformats.org/officeDocument/2006/relationships/hyperlink" Target="http://www.nevada211.or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FF1C-00D3-C367-EF49-2AACFBF089D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C84ADC8-A2CE-64F9-BFBE-A93834CA7C7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id="{4A0E57B5-0D4D-EBCC-FDF0-891904983258}"/>
              </a:ext>
            </a:extLst>
          </p:cNvPr>
          <p:cNvSpPr txBox="1">
            <a:spLocks noGrp="1"/>
          </p:cNvSpPr>
          <p:nvPr>
            <p:ph type="title" idx="4294967295"/>
          </p:nvPr>
        </p:nvSpPr>
        <p:spPr>
          <a:xfrm>
            <a:off x="1702678" y="4415843"/>
            <a:ext cx="8786646" cy="16591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r>
              <a:rPr kumimoji="0" lang="en-US" sz="6000" b="1"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Light" panose="02000000000000000000" pitchFamily="2" charset="0"/>
              </a:rPr>
              <a:t>CoC Basics</a:t>
            </a:r>
          </a:p>
          <a:p>
            <a:pPr marL="0" marR="0" lvl="0" indent="0" algn="ctr" defTabSz="914400" rtl="0" eaLnBrk="1" fontAlgn="auto" latinLnBrk="0" hangingPunct="1">
              <a:lnSpc>
                <a:spcPts val="6000"/>
              </a:lnSpc>
              <a:spcBef>
                <a:spcPts val="0"/>
              </a:spcBef>
              <a:spcAft>
                <a:spcPts val="0"/>
              </a:spcAft>
              <a:buClrTx/>
              <a:buSzTx/>
              <a:buFont typeface="Wingdings 2" pitchFamily="18" charset="2"/>
              <a:buNone/>
              <a:tabLst/>
              <a:defRPr/>
            </a:pPr>
            <a:r>
              <a:rPr kumimoji="0" lang="en-US" sz="2200" b="1" i="0" u="none" strike="noStrike" kern="1200" cap="none" spc="0" normalizeH="0" baseline="0" noProof="0" dirty="0">
                <a:ln>
                  <a:noFill/>
                </a:ln>
                <a:solidFill>
                  <a:srgbClr val="FFFFFF"/>
                </a:solidFill>
                <a:effectLst/>
                <a:uLnTx/>
                <a:uFillTx/>
                <a:latin typeface="Roboto Slab" pitchFamily="2" charset="0"/>
                <a:ea typeface="Roboto Slab" pitchFamily="2" charset="0"/>
                <a:cs typeface="Roboto Light" panose="02000000000000000000" pitchFamily="2" charset="0"/>
              </a:rPr>
              <a:t>Washoe County Housing and Homeless Services</a:t>
            </a:r>
          </a:p>
        </p:txBody>
      </p:sp>
      <p:pic>
        <p:nvPicPr>
          <p:cNvPr id="6" name="Picture 5">
            <a:extLst>
              <a:ext uri="{FF2B5EF4-FFF2-40B4-BE49-F238E27FC236}">
                <a16:creationId xmlns:a16="http://schemas.microsoft.com/office/drawing/2014/main" id="{9A0142B5-C2A8-3C58-18CA-3AA3070B97E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7164" y="1816442"/>
            <a:ext cx="1817675" cy="1816443"/>
          </a:xfrm>
          <a:prstGeom prst="rect">
            <a:avLst/>
          </a:prstGeom>
        </p:spPr>
      </p:pic>
    </p:spTree>
    <p:extLst>
      <p:ext uri="{BB962C8B-B14F-4D97-AF65-F5344CB8AC3E}">
        <p14:creationId xmlns:p14="http://schemas.microsoft.com/office/powerpoint/2010/main" val="1633713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82982-DB0D-DA40-AA47-A5710492C714}"/>
              </a:ext>
            </a:extLst>
          </p:cNvPr>
          <p:cNvSpPr>
            <a:spLocks noGrp="1"/>
          </p:cNvSpPr>
          <p:nvPr>
            <p:ph type="title" idx="4294967295"/>
          </p:nvPr>
        </p:nvSpPr>
        <p:spPr>
          <a:xfrm>
            <a:off x="838200" y="330787"/>
            <a:ext cx="9525000" cy="27699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Rockwell" panose="02060603020205020403"/>
                <a:ea typeface="+mn-ea"/>
                <a:cs typeface="+mn-cs"/>
              </a:rPr>
              <a:t>Who is counted in the PIT count?</a:t>
            </a:r>
            <a:endParaRPr kumimoji="0" lang="en-US" sz="20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sp>
        <p:nvSpPr>
          <p:cNvPr id="2" name="Rectangle 1">
            <a:extLst>
              <a:ext uri="{FF2B5EF4-FFF2-40B4-BE49-F238E27FC236}">
                <a16:creationId xmlns:a16="http://schemas.microsoft.com/office/drawing/2014/main" id="{FAD271F6-36CC-4E5A-9945-919FF3C67BDA}"/>
              </a:ext>
            </a:extLst>
          </p:cNvPr>
          <p:cNvSpPr/>
          <p:nvPr/>
        </p:nvSpPr>
        <p:spPr>
          <a:xfrm>
            <a:off x="38100" y="1133475"/>
            <a:ext cx="1600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rPr>
              <a:t>Data Pulled From HMIS</a:t>
            </a:r>
          </a:p>
        </p:txBody>
      </p:sp>
      <p:sp>
        <p:nvSpPr>
          <p:cNvPr id="14" name="Text Placeholder 6">
            <a:extLst>
              <a:ext uri="{FF2B5EF4-FFF2-40B4-BE49-F238E27FC236}">
                <a16:creationId xmlns:a16="http://schemas.microsoft.com/office/drawing/2014/main" id="{260A579D-BBA9-4C65-9632-BD9B7F84A02A}"/>
              </a:ext>
            </a:extLst>
          </p:cNvPr>
          <p:cNvSpPr txBox="1">
            <a:spLocks/>
          </p:cNvSpPr>
          <p:nvPr/>
        </p:nvSpPr>
        <p:spPr>
          <a:xfrm>
            <a:off x="1409066" y="1295400"/>
            <a:ext cx="3848734" cy="105727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2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t>Sheltered </a:t>
            </a:r>
            <a:b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br>
            <a: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t>PIT Count</a:t>
            </a:r>
          </a:p>
        </p:txBody>
      </p:sp>
      <p:sp>
        <p:nvSpPr>
          <p:cNvPr id="15" name="Rectangle 14" descr="Three bullet list of Sheltered PIT Count: Emergency shelters (including those using hotel and motel vouchters; Transitional housting; and Safe Havens. ">
            <a:extLst>
              <a:ext uri="{FF2B5EF4-FFF2-40B4-BE49-F238E27FC236}">
                <a16:creationId xmlns:a16="http://schemas.microsoft.com/office/drawing/2014/main" id="{3B821981-F4DA-46B8-846A-74E735364483}"/>
              </a:ext>
            </a:extLst>
          </p:cNvPr>
          <p:cNvSpPr/>
          <p:nvPr/>
        </p:nvSpPr>
        <p:spPr>
          <a:xfrm>
            <a:off x="1357854" y="2363107"/>
            <a:ext cx="4384118" cy="2957931"/>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sp>
        <p:nvSpPr>
          <p:cNvPr id="16" name="Rectangle 15">
            <a:extLst>
              <a:ext uri="{FF2B5EF4-FFF2-40B4-BE49-F238E27FC236}">
                <a16:creationId xmlns:a16="http://schemas.microsoft.com/office/drawing/2014/main" id="{D8B9E92B-D5EF-4189-892D-B23BF78C418B}"/>
              </a:ext>
            </a:extLst>
          </p:cNvPr>
          <p:cNvSpPr/>
          <p:nvPr/>
        </p:nvSpPr>
        <p:spPr>
          <a:xfrm>
            <a:off x="1357854" y="2363107"/>
            <a:ext cx="4384118" cy="2957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551847" rIns="163576" bIns="163576" numCol="1" spcCol="1270" anchor="t" anchorCtr="0">
            <a:noAutofit/>
          </a:bodyPr>
          <a:lstStyle/>
          <a:p>
            <a:pPr marL="228600" marR="0" lvl="1" indent="-228600" algn="l" defTabSz="1022350" rtl="0" eaLnBrk="1" fontAlgn="auto" latinLnBrk="0" hangingPunct="1">
              <a:lnSpc>
                <a:spcPct val="90000"/>
              </a:lnSpc>
              <a:spcBef>
                <a:spcPct val="0"/>
              </a:spcBef>
              <a:spcAft>
                <a:spcPct val="15000"/>
              </a:spcAft>
              <a:buClrTx/>
              <a:buSzTx/>
              <a:buFontTx/>
              <a:buChar char="••"/>
              <a:tabLst/>
              <a:defRPr/>
            </a:pPr>
            <a:r>
              <a:rPr kumimoji="0" lang="en-US" sz="2300" b="1" i="0" u="none" strike="noStrike" kern="1200" cap="none" spc="0" normalizeH="0" baseline="0" noProof="0">
                <a:ln>
                  <a:noFill/>
                </a:ln>
                <a:solidFill>
                  <a:srgbClr val="FFFFFF"/>
                </a:solidFill>
                <a:effectLst/>
                <a:uLnTx/>
                <a:uFillTx/>
                <a:latin typeface="Rockwell" panose="02060603020205020403"/>
                <a:ea typeface="+mn-ea"/>
                <a:cs typeface="+mn-cs"/>
              </a:rPr>
              <a:t>Emergency shelters </a:t>
            </a:r>
            <a:r>
              <a:rPr kumimoji="0" lang="en-US" sz="2300" b="0" i="0" u="none" strike="noStrike" kern="1200" cap="none" spc="0" normalizeH="0" baseline="0" noProof="0">
                <a:ln>
                  <a:noFill/>
                </a:ln>
                <a:solidFill>
                  <a:srgbClr val="FFFFFF"/>
                </a:solidFill>
                <a:effectLst/>
                <a:uLnTx/>
                <a:uFillTx/>
                <a:latin typeface="Rockwell" panose="02060603020205020403"/>
                <a:ea typeface="+mn-ea"/>
                <a:cs typeface="+mn-cs"/>
              </a:rPr>
              <a:t>(including those using hotel and motel vouchers)</a:t>
            </a:r>
          </a:p>
          <a:p>
            <a:pPr marL="228600" marR="0" lvl="1" indent="-228600" algn="l" defTabSz="1022350" rtl="0" eaLnBrk="1" fontAlgn="auto" latinLnBrk="0" hangingPunct="1">
              <a:lnSpc>
                <a:spcPct val="90000"/>
              </a:lnSpc>
              <a:spcBef>
                <a:spcPct val="0"/>
              </a:spcBef>
              <a:spcAft>
                <a:spcPct val="15000"/>
              </a:spcAft>
              <a:buClrTx/>
              <a:buSzTx/>
              <a:buFontTx/>
              <a:buChar char="••"/>
              <a:tabLst/>
              <a:defRPr/>
            </a:pPr>
            <a:r>
              <a:rPr kumimoji="0" lang="en-US" sz="2300" b="1" i="0" u="none" strike="noStrike" kern="1200" cap="none" spc="0" normalizeH="0" baseline="0" noProof="0">
                <a:ln>
                  <a:noFill/>
                </a:ln>
                <a:solidFill>
                  <a:srgbClr val="FFFFFF"/>
                </a:solidFill>
                <a:effectLst/>
                <a:uLnTx/>
                <a:uFillTx/>
                <a:latin typeface="Rockwell" panose="02060603020205020403"/>
                <a:ea typeface="+mn-ea"/>
                <a:cs typeface="+mn-cs"/>
              </a:rPr>
              <a:t>Transitional housing</a:t>
            </a:r>
          </a:p>
          <a:p>
            <a:pPr marL="228600" marR="0" lvl="1" indent="-228600" algn="l" defTabSz="1022350" rtl="0" eaLnBrk="1" fontAlgn="auto" latinLnBrk="0" hangingPunct="1">
              <a:lnSpc>
                <a:spcPct val="90000"/>
              </a:lnSpc>
              <a:spcBef>
                <a:spcPct val="0"/>
              </a:spcBef>
              <a:spcAft>
                <a:spcPct val="15000"/>
              </a:spcAft>
              <a:buClrTx/>
              <a:buSzTx/>
              <a:buFontTx/>
              <a:buChar char="••"/>
              <a:tabLst/>
              <a:defRPr/>
            </a:pPr>
            <a:r>
              <a:rPr kumimoji="0" lang="en-US" sz="2300" b="1" i="0" u="none" strike="noStrike" kern="1200" cap="none" spc="0" normalizeH="0" baseline="0" noProof="0">
                <a:ln>
                  <a:noFill/>
                </a:ln>
                <a:solidFill>
                  <a:srgbClr val="FFFFFF"/>
                </a:solidFill>
                <a:effectLst/>
                <a:uLnTx/>
                <a:uFillTx/>
                <a:latin typeface="Rockwell" panose="02060603020205020403"/>
                <a:ea typeface="+mn-ea"/>
                <a:cs typeface="+mn-cs"/>
              </a:rPr>
              <a:t>Safe Havens</a:t>
            </a:r>
          </a:p>
        </p:txBody>
      </p:sp>
      <p:sp>
        <p:nvSpPr>
          <p:cNvPr id="18" name="Text Placeholder 7">
            <a:extLst>
              <a:ext uri="{FF2B5EF4-FFF2-40B4-BE49-F238E27FC236}">
                <a16:creationId xmlns:a16="http://schemas.microsoft.com/office/drawing/2014/main" id="{74E15154-142B-40DB-9783-99D2764C96B8}"/>
              </a:ext>
            </a:extLst>
          </p:cNvPr>
          <p:cNvSpPr txBox="1">
            <a:spLocks/>
          </p:cNvSpPr>
          <p:nvPr/>
        </p:nvSpPr>
        <p:spPr>
          <a:xfrm>
            <a:off x="6857999" y="1295400"/>
            <a:ext cx="3733801" cy="105727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t>Unsheltered </a:t>
            </a:r>
            <a:b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br>
            <a:r>
              <a:rPr kumimoji="0" lang="en-US" sz="3200" b="0" i="0" u="none" strike="noStrike" kern="1200" cap="none" spc="0" normalizeH="0" baseline="0" noProof="0">
                <a:ln>
                  <a:noFill/>
                </a:ln>
                <a:solidFill>
                  <a:srgbClr val="000000"/>
                </a:solidFill>
                <a:effectLst/>
                <a:uLnTx/>
                <a:uFillTx/>
                <a:latin typeface="Roboto Slab" pitchFamily="2" charset="0"/>
                <a:ea typeface="Roboto Slab" pitchFamily="2" charset="0"/>
                <a:cs typeface="+mn-cs"/>
              </a:rPr>
              <a:t>PIT Count</a:t>
            </a:r>
          </a:p>
        </p:txBody>
      </p:sp>
      <p:sp>
        <p:nvSpPr>
          <p:cNvPr id="19" name="Rectangle 18" descr="Background color blue.">
            <a:extLst>
              <a:ext uri="{FF2B5EF4-FFF2-40B4-BE49-F238E27FC236}">
                <a16:creationId xmlns:a16="http://schemas.microsoft.com/office/drawing/2014/main" id="{9DB740C9-7AC0-45BC-9BDE-95025F0BA750}"/>
              </a:ext>
            </a:extLst>
          </p:cNvPr>
          <p:cNvSpPr/>
          <p:nvPr/>
        </p:nvSpPr>
        <p:spPr>
          <a:xfrm>
            <a:off x="6408844" y="2363107"/>
            <a:ext cx="4534951" cy="29579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sp>
        <p:nvSpPr>
          <p:cNvPr id="20" name="Rectangle 19">
            <a:extLst>
              <a:ext uri="{FF2B5EF4-FFF2-40B4-BE49-F238E27FC236}">
                <a16:creationId xmlns:a16="http://schemas.microsoft.com/office/drawing/2014/main" id="{7D93CE88-4C02-4E43-963D-AD95E24DD64A}"/>
              </a:ext>
            </a:extLst>
          </p:cNvPr>
          <p:cNvSpPr/>
          <p:nvPr/>
        </p:nvSpPr>
        <p:spPr>
          <a:xfrm>
            <a:off x="6408844" y="2363107"/>
            <a:ext cx="4534951" cy="2957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551847" rIns="142240" bIns="14224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Car</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Park</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Abandoned building</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Bus or train station</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Airport</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Camping ground</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1" i="0" u="none" strike="noStrike" kern="1200" cap="none" spc="0" normalizeH="0" baseline="0" noProof="0">
                <a:ln>
                  <a:noFill/>
                </a:ln>
                <a:solidFill>
                  <a:srgbClr val="FFFFFF"/>
                </a:solidFill>
                <a:effectLst/>
                <a:uLnTx/>
                <a:uFillTx/>
                <a:latin typeface="Rockwell" panose="02060603020205020403"/>
                <a:ea typeface="+mn-ea"/>
                <a:cs typeface="+mn-cs"/>
              </a:rPr>
              <a:t>Parking Lot</a:t>
            </a:r>
          </a:p>
        </p:txBody>
      </p:sp>
      <p:sp>
        <p:nvSpPr>
          <p:cNvPr id="3" name="TextBox 2">
            <a:extLst>
              <a:ext uri="{FF2B5EF4-FFF2-40B4-BE49-F238E27FC236}">
                <a16:creationId xmlns:a16="http://schemas.microsoft.com/office/drawing/2014/main" id="{E143CD19-0F6C-40A2-B51B-56856935BCEC}"/>
              </a:ext>
            </a:extLst>
          </p:cNvPr>
          <p:cNvSpPr txBox="1"/>
          <p:nvPr/>
        </p:nvSpPr>
        <p:spPr>
          <a:xfrm>
            <a:off x="457200" y="5715000"/>
            <a:ext cx="4495800" cy="36933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Motel count—not required by HUD</a:t>
            </a:r>
          </a:p>
        </p:txBody>
      </p:sp>
      <p:pic>
        <p:nvPicPr>
          <p:cNvPr id="6" name="Picture 5">
            <a:extLst>
              <a:ext uri="{FF2B5EF4-FFF2-40B4-BE49-F238E27FC236}">
                <a16:creationId xmlns:a16="http://schemas.microsoft.com/office/drawing/2014/main" id="{F35D1C29-4586-4A0B-B680-E46F57A7E1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7750" y="5225317"/>
            <a:ext cx="3390900" cy="1130300"/>
          </a:xfrm>
          <a:prstGeom prst="rect">
            <a:avLst/>
          </a:prstGeom>
        </p:spPr>
      </p:pic>
    </p:spTree>
    <p:extLst>
      <p:ext uri="{BB962C8B-B14F-4D97-AF65-F5344CB8AC3E}">
        <p14:creationId xmlns:p14="http://schemas.microsoft.com/office/powerpoint/2010/main" val="3086693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sp>
        <p:nvSpPr>
          <p:cNvPr id="5" name="Title 4">
            <a:extLst>
              <a:ext uri="{FF2B5EF4-FFF2-40B4-BE49-F238E27FC236}">
                <a16:creationId xmlns:a16="http://schemas.microsoft.com/office/drawing/2014/main" id="{80CF2B03-0231-4054-E4D2-6418BA4A6CB0}"/>
              </a:ext>
            </a:extLst>
          </p:cNvPr>
          <p:cNvSpPr>
            <a:spLocks noGrp="1"/>
          </p:cNvSpPr>
          <p:nvPr>
            <p:ph type="title"/>
          </p:nvPr>
        </p:nvSpPr>
        <p:spPr>
          <a:xfrm>
            <a:off x="838200" y="-686802"/>
            <a:ext cx="10515600" cy="686802"/>
          </a:xfrm>
        </p:spPr>
        <p:txBody>
          <a:bodyPr vert="horz" lIns="91440" tIns="45720" rIns="91440" bIns="45720" rtlCol="0" anchor="b">
            <a:normAutofit/>
          </a:bodyPr>
          <a:lstStyle/>
          <a:p>
            <a:r>
              <a:rPr lang="en-US" dirty="0"/>
              <a:t>The Northern Nevada CoC</a:t>
            </a:r>
          </a:p>
        </p:txBody>
      </p:sp>
      <p:sp>
        <p:nvSpPr>
          <p:cNvPr id="3" name="Content Placeholder 2">
            <a:extLst>
              <a:ext uri="{FF2B5EF4-FFF2-40B4-BE49-F238E27FC236}">
                <a16:creationId xmlns:a16="http://schemas.microsoft.com/office/drawing/2014/main" id="{840E9805-1028-38E7-1983-BF4CA19E6336}"/>
              </a:ext>
            </a:extLst>
          </p:cNvPr>
          <p:cNvSpPr>
            <a:spLocks noGrp="1"/>
          </p:cNvSpPr>
          <p:nvPr>
            <p:ph idx="1"/>
          </p:nvPr>
        </p:nvSpPr>
        <p:spPr/>
        <p:txBody>
          <a:bodyPr/>
          <a:lstStyle/>
          <a:p>
            <a:endParaRPr lang="en-US"/>
          </a:p>
        </p:txBody>
      </p:sp>
      <p:pic>
        <p:nvPicPr>
          <p:cNvPr id="4" name="Picture 3" descr="No unsheltered and motel count conducted in 2025. 1,389 persons counted in emergency or transitional housing with permanet suppostive housing bed utilization being the highest at 92%.">
            <a:extLst>
              <a:ext uri="{FF2B5EF4-FFF2-40B4-BE49-F238E27FC236}">
                <a16:creationId xmlns:a16="http://schemas.microsoft.com/office/drawing/2014/main" id="{607DFDED-6ED0-CB08-C89A-2BB88A4C4B35}"/>
              </a:ext>
            </a:extLst>
          </p:cNvPr>
          <p:cNvPicPr>
            <a:picLocks noChangeAspect="1"/>
          </p:cNvPicPr>
          <p:nvPr/>
        </p:nvPicPr>
        <p:blipFill>
          <a:blip r:embed="rId2"/>
          <a:stretch>
            <a:fillRect/>
          </a:stretch>
        </p:blipFill>
        <p:spPr>
          <a:xfrm>
            <a:off x="2133600" y="150140"/>
            <a:ext cx="8458200" cy="6545333"/>
          </a:xfrm>
          <a:prstGeom prst="rect">
            <a:avLst/>
          </a:prstGeom>
        </p:spPr>
      </p:pic>
    </p:spTree>
    <p:extLst>
      <p:ext uri="{BB962C8B-B14F-4D97-AF65-F5344CB8AC3E}">
        <p14:creationId xmlns:p14="http://schemas.microsoft.com/office/powerpoint/2010/main" val="4236082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0E086-0D8E-78F0-BA7A-7D5606FDCE01}"/>
              </a:ext>
            </a:extLst>
          </p:cNvPr>
          <p:cNvSpPr>
            <a:spLocks noGrp="1"/>
          </p:cNvSpPr>
          <p:nvPr>
            <p:ph type="title" idx="4294967295"/>
          </p:nvPr>
        </p:nvSpPr>
        <p:spPr>
          <a:xfrm>
            <a:off x="838200" y="330787"/>
            <a:ext cx="9525000" cy="27699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Roboto Slab" pitchFamily="2" charset="0"/>
                <a:ea typeface="+mn-ea"/>
                <a:cs typeface="+mn-cs"/>
              </a:rPr>
              <a:t>2019-2025 Point in Time</a:t>
            </a:r>
            <a:endParaRPr kumimoji="0" lang="en-US" sz="4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 name="Chart 1" descr="There's a substantial decrease in unsheltered count between 2021 to 2022 from 780 to 417. In 2023, 329 were reported unsheltered and went up to 363 in 2024.">
            <a:extLst>
              <a:ext uri="{FF2B5EF4-FFF2-40B4-BE49-F238E27FC236}">
                <a16:creationId xmlns:a16="http://schemas.microsoft.com/office/drawing/2014/main" id="{DEC1BC6C-EB66-9957-5FAD-8FF26A392916}"/>
              </a:ext>
            </a:extLst>
          </p:cNvPr>
          <p:cNvGraphicFramePr>
            <a:graphicFrameLocks/>
          </p:cNvGraphicFramePr>
          <p:nvPr>
            <p:extLst>
              <p:ext uri="{D42A27DB-BD31-4B8C-83A1-F6EECF244321}">
                <p14:modId xmlns:p14="http://schemas.microsoft.com/office/powerpoint/2010/main" val="3768136992"/>
              </p:ext>
            </p:extLst>
          </p:nvPr>
        </p:nvGraphicFramePr>
        <p:xfrm>
          <a:off x="1333500" y="1192598"/>
          <a:ext cx="9525000" cy="53346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660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F52F6-18D8-A69A-388D-1CB84CA29087}"/>
              </a:ext>
            </a:extLst>
          </p:cNvPr>
          <p:cNvSpPr>
            <a:spLocks noGrp="1"/>
          </p:cNvSpPr>
          <p:nvPr>
            <p:ph type="title"/>
          </p:nvPr>
        </p:nvSpPr>
        <p:spPr>
          <a:xfrm>
            <a:off x="353008" y="178874"/>
            <a:ext cx="10515600" cy="686802"/>
          </a:xfrm>
        </p:spPr>
        <p:txBody>
          <a:bodyPr/>
          <a:lstStyle/>
          <a:p>
            <a:r>
              <a:rPr lang="en-US">
                <a:solidFill>
                  <a:schemeClr val="bg1"/>
                </a:solidFill>
              </a:rPr>
              <a:t>Bed Utilization</a:t>
            </a:r>
          </a:p>
        </p:txBody>
      </p:sp>
      <p:sp>
        <p:nvSpPr>
          <p:cNvPr id="5" name="Content Placeholder 4">
            <a:extLst>
              <a:ext uri="{FF2B5EF4-FFF2-40B4-BE49-F238E27FC236}">
                <a16:creationId xmlns:a16="http://schemas.microsoft.com/office/drawing/2014/main" id="{54996747-1A79-5DCA-A0F2-E28C29D72DB0}"/>
              </a:ext>
            </a:extLst>
          </p:cNvPr>
          <p:cNvSpPr>
            <a:spLocks noGrp="1"/>
          </p:cNvSpPr>
          <p:nvPr>
            <p:ph idx="1"/>
          </p:nvPr>
        </p:nvSpPr>
        <p:spPr>
          <a:xfrm>
            <a:off x="239862" y="1658507"/>
            <a:ext cx="5541506" cy="4048883"/>
          </a:xfrm>
        </p:spPr>
        <p:txBody>
          <a:bodyPr>
            <a:normAutofit fontScale="92500" lnSpcReduction="20000"/>
          </a:bodyPr>
          <a:lstStyle/>
          <a:p>
            <a:r>
              <a:rPr lang="en-US" dirty="0"/>
              <a:t>Emergency Shelter Bed Utilization </a:t>
            </a:r>
          </a:p>
          <a:p>
            <a:pPr lvl="1"/>
            <a:r>
              <a:rPr lang="en-US" dirty="0"/>
              <a:t>1,263 beds available</a:t>
            </a:r>
          </a:p>
          <a:p>
            <a:pPr lvl="1"/>
            <a:r>
              <a:rPr lang="en-US" dirty="0"/>
              <a:t>88% Utilization Rate</a:t>
            </a:r>
          </a:p>
          <a:p>
            <a:r>
              <a:rPr lang="en-US" dirty="0"/>
              <a:t>Transitional Housing Bed Utilization </a:t>
            </a:r>
          </a:p>
          <a:p>
            <a:pPr lvl="1"/>
            <a:r>
              <a:rPr lang="en-US" dirty="0"/>
              <a:t>433 Beds available</a:t>
            </a:r>
          </a:p>
          <a:p>
            <a:pPr lvl="1"/>
            <a:r>
              <a:rPr lang="en-US" dirty="0"/>
              <a:t>64% Utilization Rate</a:t>
            </a:r>
          </a:p>
          <a:p>
            <a:r>
              <a:rPr lang="en-US" dirty="0"/>
              <a:t>Permanent Supportive Housing Bed Utilization</a:t>
            </a:r>
          </a:p>
          <a:p>
            <a:pPr lvl="1"/>
            <a:r>
              <a:rPr lang="en-US" dirty="0"/>
              <a:t>538 Beds Available</a:t>
            </a:r>
          </a:p>
          <a:p>
            <a:pPr lvl="1"/>
            <a:r>
              <a:rPr lang="en-US" dirty="0"/>
              <a:t>92% Utilization Rate</a:t>
            </a:r>
          </a:p>
          <a:p>
            <a:r>
              <a:rPr lang="en-US" dirty="0"/>
              <a:t>All Bed Type Utilization </a:t>
            </a:r>
          </a:p>
          <a:p>
            <a:pPr lvl="1"/>
            <a:r>
              <a:rPr lang="en-US" dirty="0"/>
              <a:t>1,696 Beds Available</a:t>
            </a:r>
          </a:p>
          <a:p>
            <a:pPr lvl="1"/>
            <a:r>
              <a:rPr lang="en-US" dirty="0"/>
              <a:t>85% Utilization Rate</a:t>
            </a:r>
          </a:p>
        </p:txBody>
      </p:sp>
      <p:graphicFrame>
        <p:nvGraphicFramePr>
          <p:cNvPr id="2" name="Chart 1">
            <a:extLst>
              <a:ext uri="{FF2B5EF4-FFF2-40B4-BE49-F238E27FC236}">
                <a16:creationId xmlns:a16="http://schemas.microsoft.com/office/drawing/2014/main" id="{2DDB3181-7C6C-7FB1-CBDE-8BDB207A3CC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85847880"/>
              </p:ext>
            </p:extLst>
          </p:nvPr>
        </p:nvGraphicFramePr>
        <p:xfrm>
          <a:off x="5781368" y="1201072"/>
          <a:ext cx="5769999" cy="49637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0030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1C225-1B32-42A3-926A-D7206587B1FC}"/>
              </a:ext>
            </a:extLst>
          </p:cNvPr>
          <p:cNvSpPr>
            <a:spLocks noGrp="1"/>
          </p:cNvSpPr>
          <p:nvPr>
            <p:ph type="title"/>
          </p:nvPr>
        </p:nvSpPr>
        <p:spPr>
          <a:xfrm>
            <a:off x="457200" y="152400"/>
            <a:ext cx="10515600" cy="686802"/>
          </a:xfrm>
        </p:spPr>
        <p:txBody>
          <a:bodyPr/>
          <a:lstStyle/>
          <a:p>
            <a:r>
              <a:rPr lang="en-US">
                <a:solidFill>
                  <a:schemeClr val="bg1"/>
                </a:solidFill>
              </a:rPr>
              <a:t>HMIS</a:t>
            </a:r>
          </a:p>
        </p:txBody>
      </p:sp>
      <p:sp>
        <p:nvSpPr>
          <p:cNvPr id="2" name="Content Placeholder 1">
            <a:extLst>
              <a:ext uri="{FF2B5EF4-FFF2-40B4-BE49-F238E27FC236}">
                <a16:creationId xmlns:a16="http://schemas.microsoft.com/office/drawing/2014/main" id="{809F3879-AA11-4D0E-8C2F-C731C335CD05}"/>
              </a:ext>
            </a:extLst>
          </p:cNvPr>
          <p:cNvSpPr>
            <a:spLocks noGrp="1"/>
          </p:cNvSpPr>
          <p:nvPr>
            <p:ph idx="1"/>
          </p:nvPr>
        </p:nvSpPr>
        <p:spPr>
          <a:xfrm>
            <a:off x="609600" y="1447800"/>
            <a:ext cx="9476232" cy="4495800"/>
          </a:xfrm>
        </p:spPr>
        <p:txBody>
          <a:bodyPr>
            <a:normAutofit/>
          </a:bodyPr>
          <a:lstStyle/>
          <a:p>
            <a:r>
              <a:rPr lang="en-US"/>
              <a:t>What is HMIS?</a:t>
            </a:r>
          </a:p>
          <a:p>
            <a:pPr lvl="1"/>
            <a:r>
              <a:rPr lang="en-US" sz="1800"/>
              <a:t>Homeless Management Information System</a:t>
            </a:r>
          </a:p>
          <a:p>
            <a:pPr lvl="1"/>
            <a:r>
              <a:rPr lang="en-US" sz="1800"/>
              <a:t>Database of all people experiencing homelessness in our community</a:t>
            </a:r>
          </a:p>
          <a:p>
            <a:pPr lvl="1"/>
            <a:r>
              <a:rPr lang="en-US" sz="1800"/>
              <a:t>Bitfocus is the statewide vendor</a:t>
            </a:r>
          </a:p>
          <a:p>
            <a:pPr lvl="1"/>
            <a:r>
              <a:rPr lang="en-US" sz="1800"/>
              <a:t>Bitfocus is also the HMIS Administrator</a:t>
            </a:r>
          </a:p>
          <a:p>
            <a:pPr lvl="2"/>
            <a:r>
              <a:rPr lang="en-US" sz="1400"/>
              <a:t>HUD specific role</a:t>
            </a:r>
          </a:p>
          <a:p>
            <a:pPr lvl="2"/>
            <a:r>
              <a:rPr lang="en-US" sz="1400"/>
              <a:t>Responsible for data collection, data checks and submission to HUD</a:t>
            </a:r>
          </a:p>
          <a:p>
            <a:pPr lvl="2"/>
            <a:endParaRPr lang="en-US" sz="1400"/>
          </a:p>
          <a:p>
            <a:r>
              <a:rPr lang="en-US" sz="1800"/>
              <a:t>WCHHS Goal: Get more agencies using HMIS</a:t>
            </a:r>
          </a:p>
          <a:p>
            <a:pPr lvl="1"/>
            <a:r>
              <a:rPr lang="en-US" sz="1800"/>
              <a:t>40% to 90% HMIS usage </a:t>
            </a:r>
          </a:p>
          <a:p>
            <a:pPr lvl="1"/>
            <a:r>
              <a:rPr lang="en-US" sz="1800"/>
              <a:t>Better data tracking</a:t>
            </a:r>
          </a:p>
          <a:p>
            <a:pPr lvl="1"/>
            <a:r>
              <a:rPr lang="en-US" sz="1800"/>
              <a:t>Applies a consistent data standard</a:t>
            </a:r>
          </a:p>
        </p:txBody>
      </p:sp>
      <p:pic>
        <p:nvPicPr>
          <p:cNvPr id="7" name="Graphic 6" descr="Business Growth outline">
            <a:extLst>
              <a:ext uri="{FF2B5EF4-FFF2-40B4-BE49-F238E27FC236}">
                <a16:creationId xmlns:a16="http://schemas.microsoft.com/office/drawing/2014/main" id="{3520F9F1-EE31-6CD1-51D3-81E9536CB6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6588" y="2762451"/>
            <a:ext cx="2931701" cy="2931701"/>
          </a:xfrm>
          <a:prstGeom prst="rect">
            <a:avLst/>
          </a:prstGeom>
        </p:spPr>
      </p:pic>
    </p:spTree>
    <p:extLst>
      <p:ext uri="{BB962C8B-B14F-4D97-AF65-F5344CB8AC3E}">
        <p14:creationId xmlns:p14="http://schemas.microsoft.com/office/powerpoint/2010/main" val="1024923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8115-67E3-4F69-BD70-F2B306A11200}"/>
              </a:ext>
            </a:extLst>
          </p:cNvPr>
          <p:cNvSpPr>
            <a:spLocks noGrp="1"/>
          </p:cNvSpPr>
          <p:nvPr>
            <p:ph type="title"/>
          </p:nvPr>
        </p:nvSpPr>
        <p:spPr>
          <a:xfrm>
            <a:off x="304800" y="152400"/>
            <a:ext cx="10515600" cy="686802"/>
          </a:xfrm>
        </p:spPr>
        <p:txBody>
          <a:bodyPr/>
          <a:lstStyle/>
          <a:p>
            <a:r>
              <a:rPr lang="en-US" dirty="0">
                <a:solidFill>
                  <a:schemeClr val="bg1"/>
                </a:solidFill>
              </a:rPr>
              <a:t>Local Structure</a:t>
            </a:r>
          </a:p>
        </p:txBody>
      </p:sp>
      <p:sp>
        <p:nvSpPr>
          <p:cNvPr id="3" name="Content Placeholder 2">
            <a:extLst>
              <a:ext uri="{FF2B5EF4-FFF2-40B4-BE49-F238E27FC236}">
                <a16:creationId xmlns:a16="http://schemas.microsoft.com/office/drawing/2014/main" id="{22D2E88C-689C-4393-A812-39E32F53FAC6}"/>
              </a:ext>
            </a:extLst>
          </p:cNvPr>
          <p:cNvSpPr>
            <a:spLocks noGrp="1"/>
          </p:cNvSpPr>
          <p:nvPr>
            <p:ph idx="1"/>
          </p:nvPr>
        </p:nvSpPr>
        <p:spPr/>
        <p:txBody>
          <a:bodyPr/>
          <a:lstStyle/>
          <a:p>
            <a:r>
              <a:rPr lang="en-US" dirty="0"/>
              <a:t>Northern Nevada Continuum of Care Leadership Council “NNCLC”</a:t>
            </a:r>
          </a:p>
          <a:p>
            <a:pPr lvl="1"/>
            <a:r>
              <a:rPr lang="en-US" dirty="0"/>
              <a:t>Operates per approved bylaws</a:t>
            </a:r>
          </a:p>
          <a:p>
            <a:pPr lvl="1"/>
            <a:r>
              <a:rPr lang="en-US" dirty="0"/>
              <a:t>Governance structure</a:t>
            </a:r>
          </a:p>
          <a:p>
            <a:pPr lvl="1"/>
            <a:r>
              <a:rPr lang="en-US" dirty="0"/>
              <a:t>Formal Membership roster</a:t>
            </a:r>
          </a:p>
          <a:p>
            <a:r>
              <a:rPr lang="en-US" dirty="0"/>
              <a:t>Regional Alliance to End Homelessness</a:t>
            </a:r>
          </a:p>
          <a:p>
            <a:pPr lvl="1"/>
            <a:r>
              <a:rPr lang="en-US" dirty="0"/>
              <a:t>Stakeholder group</a:t>
            </a:r>
          </a:p>
          <a:p>
            <a:pPr lvl="1"/>
            <a:r>
              <a:rPr lang="en-US" b="1" u="sng" dirty="0"/>
              <a:t>Anyone is welcome</a:t>
            </a:r>
          </a:p>
          <a:p>
            <a:pPr lvl="1"/>
            <a:r>
              <a:rPr lang="en-US" dirty="0"/>
              <a:t>Information sharing on new policy, programs and general updates</a:t>
            </a:r>
          </a:p>
          <a:p>
            <a:pPr lvl="1"/>
            <a:endParaRPr lang="en-US" dirty="0"/>
          </a:p>
          <a:p>
            <a:r>
              <a:rPr lang="en-US" dirty="0"/>
              <a:t>https://www.washoecounty.gov/homeless/CoC/index.php</a:t>
            </a:r>
          </a:p>
        </p:txBody>
      </p:sp>
    </p:spTree>
    <p:extLst>
      <p:ext uri="{BB962C8B-B14F-4D97-AF65-F5344CB8AC3E}">
        <p14:creationId xmlns:p14="http://schemas.microsoft.com/office/powerpoint/2010/main" val="850739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6FA1-1B39-44B0-4C4E-72343883EF9F}"/>
              </a:ext>
            </a:extLst>
          </p:cNvPr>
          <p:cNvSpPr>
            <a:spLocks noGrp="1"/>
          </p:cNvSpPr>
          <p:nvPr>
            <p:ph type="title"/>
          </p:nvPr>
        </p:nvSpPr>
        <p:spPr>
          <a:xfrm>
            <a:off x="304800" y="152400"/>
            <a:ext cx="10515600" cy="686802"/>
          </a:xfrm>
        </p:spPr>
        <p:txBody>
          <a:bodyPr/>
          <a:lstStyle/>
          <a:p>
            <a:r>
              <a:rPr lang="en-US" dirty="0">
                <a:solidFill>
                  <a:schemeClr val="bg1"/>
                </a:solidFill>
              </a:rPr>
              <a:t>NNCLC Website </a:t>
            </a:r>
          </a:p>
        </p:txBody>
      </p:sp>
      <p:sp>
        <p:nvSpPr>
          <p:cNvPr id="3" name="Content Placeholder 2">
            <a:extLst>
              <a:ext uri="{FF2B5EF4-FFF2-40B4-BE49-F238E27FC236}">
                <a16:creationId xmlns:a16="http://schemas.microsoft.com/office/drawing/2014/main" id="{CF60F4AD-257A-A18E-3589-A84A72FBAF47}"/>
              </a:ext>
            </a:extLst>
          </p:cNvPr>
          <p:cNvSpPr>
            <a:spLocks noGrp="1"/>
          </p:cNvSpPr>
          <p:nvPr>
            <p:ph idx="1"/>
          </p:nvPr>
        </p:nvSpPr>
        <p:spPr/>
        <p:txBody>
          <a:bodyPr/>
          <a:lstStyle/>
          <a:p>
            <a:r>
              <a:rPr lang="en-US"/>
              <a:t>Background info on </a:t>
            </a:r>
            <a:r>
              <a:rPr lang="en-US" err="1"/>
              <a:t>NNCoC</a:t>
            </a:r>
            <a:endParaRPr lang="en-US"/>
          </a:p>
          <a:p>
            <a:pPr lvl="1"/>
            <a:r>
              <a:rPr lang="en-US"/>
              <a:t>https://www.washoecounty.gov/homeless/regional_governance_and_coordination/coc/index.php</a:t>
            </a:r>
          </a:p>
          <a:p>
            <a:endParaRPr lang="en-US"/>
          </a:p>
          <a:p>
            <a:r>
              <a:rPr lang="en-US"/>
              <a:t>Training resources, all current CoC policy, PIT information and annual funding competition information</a:t>
            </a:r>
          </a:p>
          <a:p>
            <a:endParaRPr lang="en-US"/>
          </a:p>
        </p:txBody>
      </p:sp>
      <p:pic>
        <p:nvPicPr>
          <p:cNvPr id="5" name="Picture 4">
            <a:extLst>
              <a:ext uri="{FF2B5EF4-FFF2-40B4-BE49-F238E27FC236}">
                <a16:creationId xmlns:a16="http://schemas.microsoft.com/office/drawing/2014/main" id="{73DB0E4F-0592-FADC-82F6-5357B3D96B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35361" y="4131644"/>
            <a:ext cx="5918439" cy="3429000"/>
          </a:xfrm>
          <a:prstGeom prst="rect">
            <a:avLst/>
          </a:prstGeom>
        </p:spPr>
      </p:pic>
    </p:spTree>
    <p:extLst>
      <p:ext uri="{BB962C8B-B14F-4D97-AF65-F5344CB8AC3E}">
        <p14:creationId xmlns:p14="http://schemas.microsoft.com/office/powerpoint/2010/main" val="571419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96888900-EF1D-578D-33E1-BB96DF441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Southern Nevada Homelessness CoC</a:t>
            </a:r>
          </a:p>
        </p:txBody>
      </p:sp>
      <p:sp>
        <p:nvSpPr>
          <p:cNvPr id="2" name="TextBox 1">
            <a:extLst>
              <a:ext uri="{FF2B5EF4-FFF2-40B4-BE49-F238E27FC236}">
                <a16:creationId xmlns:a16="http://schemas.microsoft.com/office/drawing/2014/main" id="{0F4102E4-E5B1-D9D3-9755-C27B9793BC6A}"/>
              </a:ext>
            </a:extLst>
          </p:cNvPr>
          <p:cNvSpPr txBox="1"/>
          <p:nvPr/>
        </p:nvSpPr>
        <p:spPr>
          <a:xfrm>
            <a:off x="612648" y="747437"/>
            <a:ext cx="6668046" cy="54339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b="1" dirty="0"/>
          </a:p>
          <a:p>
            <a:pPr>
              <a:lnSpc>
                <a:spcPct val="90000"/>
              </a:lnSpc>
              <a:spcAft>
                <a:spcPts val="600"/>
              </a:spcAft>
            </a:pPr>
            <a:r>
              <a:rPr lang="en-US" sz="3200" b="1" dirty="0"/>
              <a:t>Southern Nevada Homelessness Continuum of Care</a:t>
            </a:r>
          </a:p>
          <a:p>
            <a:pPr indent="-228600">
              <a:lnSpc>
                <a:spcPct val="90000"/>
              </a:lnSpc>
              <a:spcAft>
                <a:spcPts val="600"/>
              </a:spcAft>
              <a:buFont typeface="Arial" panose="020B0604020202020204" pitchFamily="34" charset="0"/>
              <a:buChar char="•"/>
            </a:pPr>
            <a:endParaRPr lang="en-US" sz="3200" dirty="0"/>
          </a:p>
          <a:p>
            <a:pPr marL="114300">
              <a:lnSpc>
                <a:spcPct val="90000"/>
              </a:lnSpc>
              <a:spcAft>
                <a:spcPts val="600"/>
              </a:spcAft>
            </a:pPr>
            <a:endParaRPr lang="en-US" sz="3200" dirty="0"/>
          </a:p>
          <a:p>
            <a:pPr marL="114300">
              <a:lnSpc>
                <a:spcPct val="90000"/>
              </a:lnSpc>
              <a:spcAft>
                <a:spcPts val="600"/>
              </a:spcAft>
            </a:pPr>
            <a:r>
              <a:rPr lang="en-US" sz="3200" dirty="0"/>
              <a:t>Brenda Barnes, SNHCoC Director</a:t>
            </a:r>
          </a:p>
          <a:p>
            <a:pPr marL="114300">
              <a:lnSpc>
                <a:spcPct val="90000"/>
              </a:lnSpc>
              <a:spcAft>
                <a:spcPts val="600"/>
              </a:spcAft>
            </a:pPr>
            <a:r>
              <a:rPr lang="en-US" sz="3200" dirty="0"/>
              <a:t>Clark County Social Services</a:t>
            </a:r>
          </a:p>
        </p:txBody>
      </p:sp>
      <p:pic>
        <p:nvPicPr>
          <p:cNvPr id="3" name="Picture 2">
            <a:extLst>
              <a:ext uri="{FF2B5EF4-FFF2-40B4-BE49-F238E27FC236}">
                <a16:creationId xmlns:a16="http://schemas.microsoft.com/office/drawing/2014/main" id="{0AE4B26C-7A4B-6C44-9F7B-8FB0EB916C8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7494066" y="1272395"/>
            <a:ext cx="4237686" cy="4237686"/>
          </a:xfrm>
          <a:prstGeom prst="rect">
            <a:avLst/>
          </a:prstGeom>
        </p:spPr>
      </p:pic>
    </p:spTree>
    <p:extLst>
      <p:ext uri="{BB962C8B-B14F-4D97-AF65-F5344CB8AC3E}">
        <p14:creationId xmlns:p14="http://schemas.microsoft.com/office/powerpoint/2010/main" val="209983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86422-D7C8-26D6-1EC2-E27DA2BD9F44}"/>
              </a:ext>
            </a:extLst>
          </p:cNvPr>
          <p:cNvSpPr>
            <a:spLocks noGrp="1"/>
          </p:cNvSpPr>
          <p:nvPr>
            <p:ph type="title"/>
          </p:nvPr>
        </p:nvSpPr>
        <p:spPr>
          <a:xfrm>
            <a:off x="838200" y="365125"/>
            <a:ext cx="10515600" cy="1306443"/>
          </a:xfrm>
        </p:spPr>
        <p:txBody>
          <a:bodyPr vert="horz" lIns="91440" tIns="45720" rIns="91440" bIns="45720" rtlCol="0" anchor="ctr">
            <a:normAutofit/>
          </a:bodyPr>
          <a:lstStyle/>
          <a:p>
            <a:pPr defTabSz="914400"/>
            <a:r>
              <a:rPr lang="en-US" sz="4000">
                <a:solidFill>
                  <a:schemeClr val="tx1"/>
                </a:solidFill>
                <a:latin typeface="+mj-lt"/>
                <a:ea typeface="+mj-ea"/>
              </a:rPr>
              <a:t>Mission &amp; Vision Statement</a:t>
            </a:r>
          </a:p>
        </p:txBody>
      </p:sp>
      <p:sp>
        <p:nvSpPr>
          <p:cNvPr id="4" name="Title 1">
            <a:extLst>
              <a:ext uri="{FF2B5EF4-FFF2-40B4-BE49-F238E27FC236}">
                <a16:creationId xmlns:a16="http://schemas.microsoft.com/office/drawing/2014/main" id="{6236C71C-FB70-9EAC-A45F-9ABAF71A21B6}"/>
              </a:ext>
            </a:extLst>
          </p:cNvPr>
          <p:cNvSpPr txBox="1">
            <a:spLocks/>
          </p:cNvSpPr>
          <p:nvPr/>
        </p:nvSpPr>
        <p:spPr>
          <a:xfrm>
            <a:off x="0" y="37211"/>
            <a:ext cx="12191999" cy="1245715"/>
          </a:xfrm>
          <a:prstGeom prst="rect">
            <a:avLst/>
          </a:prstGeom>
          <a:solidFill>
            <a:schemeClr val="bg2">
              <a:lumMod val="25000"/>
            </a:schemeClr>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a:lstStyle>
          <a:p>
            <a:pPr>
              <a:spcAft>
                <a:spcPts val="600"/>
              </a:spcAft>
            </a:pPr>
            <a:r>
              <a:rPr lang="en-US" sz="4000" dirty="0">
                <a:solidFill>
                  <a:srgbClr val="FFFFFF"/>
                </a:solidFill>
                <a:latin typeface="Times New Roman" panose="02020603050405020304" pitchFamily="18" charset="0"/>
                <a:ea typeface="+mj-ea"/>
                <a:cs typeface="Times New Roman" panose="02020603050405020304" pitchFamily="18" charset="0"/>
              </a:rPr>
              <a:t>Mission &amp; Vision Statement</a:t>
            </a:r>
            <a:endParaRPr lang="en-US" sz="4000">
              <a:solidFill>
                <a:srgbClr val="FFFFFF"/>
              </a:solidFill>
              <a:latin typeface="Times New Roman" panose="02020603050405020304" pitchFamily="18" charset="0"/>
              <a:ea typeface="+mj-ea"/>
              <a:cs typeface="Times New Roman" panose="02020603050405020304" pitchFamily="18" charset="0"/>
            </a:endParaRPr>
          </a:p>
        </p:txBody>
      </p:sp>
      <p:graphicFrame>
        <p:nvGraphicFramePr>
          <p:cNvPr id="11" name="TextBox 8" descr="Mission is to promote a community wide commitment to ending homelessness. Vision is a Southern Nevada where everyone has access to safe, dignified housing.">
            <a:extLst>
              <a:ext uri="{FF2B5EF4-FFF2-40B4-BE49-F238E27FC236}">
                <a16:creationId xmlns:a16="http://schemas.microsoft.com/office/drawing/2014/main" id="{280D4341-E0BB-B99F-7D29-E2F21154A276}"/>
              </a:ext>
            </a:extLst>
          </p:cNvPr>
          <p:cNvGraphicFramePr/>
          <p:nvPr>
            <p:extLst>
              <p:ext uri="{D42A27DB-BD31-4B8C-83A1-F6EECF244321}">
                <p14:modId xmlns:p14="http://schemas.microsoft.com/office/powerpoint/2010/main" val="3734378365"/>
              </p:ext>
            </p:extLst>
          </p:nvPr>
        </p:nvGraphicFramePr>
        <p:xfrm>
          <a:off x="838200" y="1825625"/>
          <a:ext cx="6714744" cy="4303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3A1D8C8E-9E99-2FF4-AF2C-7BB326B95BD5}"/>
              </a:ext>
              <a:ext uri="{C183D7F6-B498-43B3-948B-1728B52AA6E4}">
                <adec:decorative xmlns:adec="http://schemas.microsoft.com/office/drawing/2017/decorative" val="1"/>
              </a:ext>
            </a:extLst>
          </p:cNvPr>
          <p:cNvPicPr>
            <a:picLocks noChangeAspect="1"/>
          </p:cNvPicPr>
          <p:nvPr/>
        </p:nvPicPr>
        <p:blipFill>
          <a:blip r:embed="rId7"/>
          <a:srcRect l="43724" r="6446"/>
          <a:stretch>
            <a:fillRect/>
          </a:stretch>
        </p:blipFill>
        <p:spPr>
          <a:xfrm>
            <a:off x="7989293" y="1904282"/>
            <a:ext cx="3423093" cy="4224808"/>
          </a:xfrm>
          <a:prstGeom prst="rect">
            <a:avLst/>
          </a:prstGeom>
        </p:spPr>
      </p:pic>
      <p:sp>
        <p:nvSpPr>
          <p:cNvPr id="3" name="Slide Number Placeholder 2">
            <a:extLst>
              <a:ext uri="{FF2B5EF4-FFF2-40B4-BE49-F238E27FC236}">
                <a16:creationId xmlns:a16="http://schemas.microsoft.com/office/drawing/2014/main" id="{29FDCCE2-6775-2422-F786-522A91BD85C1}"/>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C8DC5AF-0FC5-4CB6-B038-303F4320C6AB}"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F2809DFC-6E53-53C7-7561-6605A00440F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250547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072B2D-381C-C057-6F87-37721A722D1D}"/>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defTabSz="914400"/>
            <a:r>
              <a:rPr lang="en-US" sz="4000" b="1" kern="1200" dirty="0">
                <a:solidFill>
                  <a:srgbClr val="FFFFFF"/>
                </a:solidFill>
                <a:latin typeface="+mj-lt"/>
                <a:ea typeface="+mj-ea"/>
                <a:cs typeface="+mj-cs"/>
              </a:rPr>
              <a:t>Guiding Principles</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graphicFrame>
        <p:nvGraphicFramePr>
          <p:cNvPr id="9" name="TextBox 6">
            <a:extLst>
              <a:ext uri="{FF2B5EF4-FFF2-40B4-BE49-F238E27FC236}">
                <a16:creationId xmlns:a16="http://schemas.microsoft.com/office/drawing/2014/main" id="{E38041CB-1D57-1513-1FDA-37B20B2ECA5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295994"/>
              </p:ext>
            </p:extLst>
          </p:nvPr>
        </p:nvGraphicFramePr>
        <p:xfrm>
          <a:off x="4870988" y="2098623"/>
          <a:ext cx="6660971" cy="2945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8FA6F03-47F7-DE8C-AC39-E42C454C9D9A}"/>
              </a:ext>
              <a:ext uri="{C183D7F6-B498-43B3-948B-1728B52AA6E4}">
                <adec:decorative xmlns:adec="http://schemas.microsoft.com/office/drawing/2017/decorative" val="1"/>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3C8DC5AF-0FC5-4CB6-B038-303F4320C6AB}"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pic>
        <p:nvPicPr>
          <p:cNvPr id="4" name="Picture 3">
            <a:extLst>
              <a:ext uri="{FF2B5EF4-FFF2-40B4-BE49-F238E27FC236}">
                <a16:creationId xmlns:a16="http://schemas.microsoft.com/office/drawing/2014/main" id="{5788AAF2-F160-D656-7D67-A1A5EE1FAEA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19807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1FAFE-CC22-4EE7-A04A-C34E4CB9557D}"/>
              </a:ext>
            </a:extLst>
          </p:cNvPr>
          <p:cNvSpPr>
            <a:spLocks noGrp="1"/>
          </p:cNvSpPr>
          <p:nvPr>
            <p:ph type="title"/>
          </p:nvPr>
        </p:nvSpPr>
        <p:spPr>
          <a:xfrm>
            <a:off x="609600" y="152400"/>
            <a:ext cx="10515600" cy="686802"/>
          </a:xfrm>
        </p:spPr>
        <p:txBody>
          <a:bodyPr/>
          <a:lstStyle/>
          <a:p>
            <a:r>
              <a:rPr lang="en-US">
                <a:solidFill>
                  <a:schemeClr val="bg1"/>
                </a:solidFill>
              </a:rPr>
              <a:t>What is the CoC?</a:t>
            </a:r>
          </a:p>
        </p:txBody>
      </p:sp>
      <p:pic>
        <p:nvPicPr>
          <p:cNvPr id="11" name="Picture 10">
            <a:extLst>
              <a:ext uri="{FF2B5EF4-FFF2-40B4-BE49-F238E27FC236}">
                <a16:creationId xmlns:a16="http://schemas.microsoft.com/office/drawing/2014/main" id="{A986E675-BEAD-BEF6-4C0F-9059A4B5C9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0200" y="2320717"/>
            <a:ext cx="4714875" cy="2357438"/>
          </a:xfrm>
          <a:prstGeom prst="rect">
            <a:avLst/>
          </a:prstGeom>
        </p:spPr>
      </p:pic>
      <p:sp>
        <p:nvSpPr>
          <p:cNvPr id="12" name="TextBox 11">
            <a:extLst>
              <a:ext uri="{FF2B5EF4-FFF2-40B4-BE49-F238E27FC236}">
                <a16:creationId xmlns:a16="http://schemas.microsoft.com/office/drawing/2014/main" id="{73291A44-4D2F-DDCF-2FCF-D5285E0AC332}"/>
              </a:ext>
            </a:extLst>
          </p:cNvPr>
          <p:cNvSpPr txBox="1"/>
          <p:nvPr/>
        </p:nvSpPr>
        <p:spPr>
          <a:xfrm>
            <a:off x="7693269" y="1727537"/>
            <a:ext cx="3429000" cy="2031325"/>
          </a:xfrm>
          <a:prstGeom prst="rect">
            <a:avLst/>
          </a:prstGeom>
          <a:no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People working together to solve homelessness in their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Shared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Priorities for Resources</a:t>
            </a:r>
          </a:p>
        </p:txBody>
      </p:sp>
      <p:sp>
        <p:nvSpPr>
          <p:cNvPr id="14" name="TextBox 13">
            <a:extLst>
              <a:ext uri="{FF2B5EF4-FFF2-40B4-BE49-F238E27FC236}">
                <a16:creationId xmlns:a16="http://schemas.microsoft.com/office/drawing/2014/main" id="{042B408B-2E4C-6550-530C-1E5C5786BFD2}"/>
              </a:ext>
            </a:extLst>
          </p:cNvPr>
          <p:cNvSpPr txBox="1"/>
          <p:nvPr/>
        </p:nvSpPr>
        <p:spPr>
          <a:xfrm>
            <a:off x="7693269" y="4324031"/>
            <a:ext cx="3429000" cy="923330"/>
          </a:xfrm>
          <a:prstGeom prst="rect">
            <a:avLst/>
          </a:prstGeom>
          <a:no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Avoid Silos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rPr>
              <a:t>Efficient Use of Limited Resources</a:t>
            </a:r>
          </a:p>
        </p:txBody>
      </p:sp>
    </p:spTree>
    <p:extLst>
      <p:ext uri="{BB962C8B-B14F-4D97-AF65-F5344CB8AC3E}">
        <p14:creationId xmlns:p14="http://schemas.microsoft.com/office/powerpoint/2010/main" val="1821014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821F73-6810-0818-D69B-4BEBBAF36FE4}"/>
              </a:ext>
            </a:extLst>
          </p:cNvPr>
          <p:cNvSpPr txBox="1">
            <a:spLocks noGrp="1"/>
          </p:cNvSpPr>
          <p:nvPr>
            <p:ph type="title" idx="4294967295"/>
          </p:nvPr>
        </p:nvSpPr>
        <p:spPr>
          <a:xfrm>
            <a:off x="466722" y="586855"/>
            <a:ext cx="3201366" cy="33874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377" rtl="0" eaLnBrk="1" latinLnBrk="0" hangingPunct="1">
              <a:lnSpc>
                <a:spcPct val="90000"/>
              </a:lnSpc>
              <a:spcBef>
                <a:spcPct val="0"/>
              </a:spcBef>
              <a:buNone/>
              <a:defRPr sz="4400" b="1" i="0" kern="1200">
                <a:solidFill>
                  <a:srgbClr val="0476A8"/>
                </a:solidFill>
                <a:latin typeface="Roboto Slab" pitchFamily="2" charset="0"/>
                <a:ea typeface="Roboto Slab" pitchFamily="2" charset="0"/>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j-ea"/>
                <a:cs typeface="+mj-cs"/>
              </a:rPr>
              <a:t>CoC Membership</a:t>
            </a:r>
          </a:p>
        </p:txBody>
      </p:sp>
      <p:sp>
        <p:nvSpPr>
          <p:cNvPr id="5" name="Content Placeholder 3">
            <a:extLst>
              <a:ext uri="{FF2B5EF4-FFF2-40B4-BE49-F238E27FC236}">
                <a16:creationId xmlns:a16="http://schemas.microsoft.com/office/drawing/2014/main" id="{682AA5C4-B166-B629-A55C-CD7C4CEAFC4C}"/>
              </a:ext>
            </a:extLst>
          </p:cNvPr>
          <p:cNvSpPr txBox="1">
            <a:spLocks/>
          </p:cNvSpPr>
          <p:nvPr/>
        </p:nvSpPr>
        <p:spPr>
          <a:xfrm>
            <a:off x="4810259" y="649480"/>
            <a:ext cx="6555347" cy="5546047"/>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Slab" pitchFamily="2" charset="0"/>
                <a:ea typeface="Roboto Slab"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Slab" pitchFamily="2" charset="0"/>
                <a:ea typeface="Roboto Slab"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Slab" pitchFamily="2" charset="0"/>
                <a:ea typeface="Roboto Slab"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r>
              <a:rPr lang="en-US" sz="2000">
                <a:latin typeface="+mn-lt"/>
                <a:ea typeface="+mn-ea"/>
              </a:rPr>
              <a:t>Individuals and agencies can become formal CoC Members by signing and submitting a CoC Membership Agreement, available on the CoC HelpHopeHome website. Membership is open year-round and must be renewed every two years.</a:t>
            </a:r>
          </a:p>
          <a:p>
            <a:pPr indent="-228600" defTabSz="914400"/>
            <a:r>
              <a:rPr lang="en-US" sz="2000">
                <a:latin typeface="+mn-lt"/>
                <a:ea typeface="+mn-ea"/>
              </a:rPr>
              <a:t>Each member agency must designate one voting representative. Additional non-voting participants are encouraged, with no limit on their number. There are no term limits for CoC members.</a:t>
            </a:r>
          </a:p>
          <a:p>
            <a:pPr indent="-228600" defTabSz="914400"/>
            <a:r>
              <a:rPr lang="en-US" sz="2000">
                <a:latin typeface="+mn-lt"/>
                <a:ea typeface="+mn-ea"/>
              </a:rPr>
              <a:t>The Collaborative Applicant manages the official CoC membership list and listserv.</a:t>
            </a:r>
          </a:p>
          <a:p>
            <a:pPr indent="-228600" defTabSz="914400"/>
            <a:endParaRPr lang="en-US" sz="2000">
              <a:latin typeface="+mn-lt"/>
              <a:ea typeface="+mn-ea"/>
            </a:endParaRPr>
          </a:p>
        </p:txBody>
      </p:sp>
      <p:pic>
        <p:nvPicPr>
          <p:cNvPr id="6" name="Picture 5">
            <a:extLst>
              <a:ext uri="{FF2B5EF4-FFF2-40B4-BE49-F238E27FC236}">
                <a16:creationId xmlns:a16="http://schemas.microsoft.com/office/drawing/2014/main" id="{9B1DC8BB-6FCB-520D-4B42-7EC7B4F070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163265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D750D9-52D2-7B3E-4E4F-169FB4560F18}"/>
              </a:ext>
            </a:extLst>
          </p:cNvPr>
          <p:cNvSpPr txBox="1">
            <a:spLocks noGrp="1"/>
          </p:cNvSpPr>
          <p:nvPr>
            <p:ph type="title" idx="4294967295"/>
          </p:nvPr>
        </p:nvSpPr>
        <p:spPr>
          <a:xfrm>
            <a:off x="1136397" y="502020"/>
            <a:ext cx="5323715" cy="16429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CoC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Board Composition</a:t>
            </a:r>
          </a:p>
        </p:txBody>
      </p:sp>
      <p:sp>
        <p:nvSpPr>
          <p:cNvPr id="12" name="Rectangle 3">
            <a:extLst>
              <a:ext uri="{FF2B5EF4-FFF2-40B4-BE49-F238E27FC236}">
                <a16:creationId xmlns:a16="http://schemas.microsoft.com/office/drawing/2014/main" id="{500CE84F-84B6-EDF4-7CF5-0F10A4F91A9D}"/>
              </a:ext>
            </a:extLst>
          </p:cNvPr>
          <p:cNvSpPr>
            <a:spLocks noChangeArrowheads="1"/>
          </p:cNvSpPr>
          <p:nvPr/>
        </p:nvSpPr>
        <p:spPr bwMode="auto">
          <a:xfrm>
            <a:off x="1144923" y="2405894"/>
            <a:ext cx="5315189" cy="353508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rPr>
              <a:t>Board Composition</a:t>
            </a:r>
            <a:endParaRPr kumimoji="0" lang="en-US" altLang="en-US" sz="20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rPr>
              <a:t>Voting Members (15 total):</a:t>
            </a:r>
            <a:endParaRPr kumimoji="0" lang="en-US" altLang="en-US" sz="2000" b="0" i="0" u="none" strike="noStrike" cap="none" normalizeH="0" baseline="0">
              <a:ln>
                <a:noFill/>
              </a:ln>
              <a:effectLst/>
            </a:endParaRP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Lived Expertise (3): Youth Advisory Board (1), Lived X Consultants (2)</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Elected Representatives (8)</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Jurisdictional Representatives (4)</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a:ln>
                  <a:noFill/>
                </a:ln>
                <a:effectLst/>
              </a:rPr>
              <a:t>Ex-Officio (Non-Voting) Members (3):</a:t>
            </a:r>
            <a:endParaRPr kumimoji="0" lang="en-US" altLang="en-US" sz="2000" b="0" i="0" u="none" strike="noStrike" cap="none" normalizeH="0" baseline="0">
              <a:ln>
                <a:noFill/>
              </a:ln>
              <a:effectLst/>
            </a:endParaRP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Collaborative Applicant</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HMIS Lead</a:t>
            </a:r>
          </a:p>
          <a:p>
            <a:pPr marL="457200" marR="0" lvl="1"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a:ln>
                  <a:noFill/>
                </a:ln>
                <a:effectLst/>
              </a:rPr>
              <a:t>Coordinated Entry Lead</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a:ln>
                <a:noFill/>
              </a:ln>
              <a:effectLst/>
            </a:endParaRPr>
          </a:p>
        </p:txBody>
      </p:sp>
      <p:graphicFrame>
        <p:nvGraphicFramePr>
          <p:cNvPr id="10" name="Table 9">
            <a:extLst>
              <a:ext uri="{FF2B5EF4-FFF2-40B4-BE49-F238E27FC236}">
                <a16:creationId xmlns:a16="http://schemas.microsoft.com/office/drawing/2014/main" id="{5DA1C485-2583-3856-5A4B-284B934E18D2}"/>
              </a:ext>
            </a:extLst>
          </p:cNvPr>
          <p:cNvGraphicFramePr>
            <a:graphicFrameLocks noGrp="1"/>
          </p:cNvGraphicFramePr>
          <p:nvPr/>
        </p:nvGraphicFramePr>
        <p:xfrm>
          <a:off x="6460112" y="2212848"/>
          <a:ext cx="5323715" cy="2483137"/>
        </p:xfrm>
        <a:graphic>
          <a:graphicData uri="http://schemas.openxmlformats.org/drawingml/2006/table">
            <a:tbl>
              <a:tblPr firstRow="1" firstCol="1" bandRow="1">
                <a:tableStyleId>{5C22544A-7EE6-4342-B048-85BDC9FD1C3A}</a:tableStyleId>
              </a:tblPr>
              <a:tblGrid>
                <a:gridCol w="589655">
                  <a:extLst>
                    <a:ext uri="{9D8B030D-6E8A-4147-A177-3AD203B41FA5}">
                      <a16:colId xmlns:a16="http://schemas.microsoft.com/office/drawing/2014/main" val="548194671"/>
                    </a:ext>
                  </a:extLst>
                </a:gridCol>
                <a:gridCol w="745494">
                  <a:extLst>
                    <a:ext uri="{9D8B030D-6E8A-4147-A177-3AD203B41FA5}">
                      <a16:colId xmlns:a16="http://schemas.microsoft.com/office/drawing/2014/main" val="2896217185"/>
                    </a:ext>
                  </a:extLst>
                </a:gridCol>
                <a:gridCol w="949176">
                  <a:extLst>
                    <a:ext uri="{9D8B030D-6E8A-4147-A177-3AD203B41FA5}">
                      <a16:colId xmlns:a16="http://schemas.microsoft.com/office/drawing/2014/main" val="1069952361"/>
                    </a:ext>
                  </a:extLst>
                </a:gridCol>
                <a:gridCol w="927306">
                  <a:extLst>
                    <a:ext uri="{9D8B030D-6E8A-4147-A177-3AD203B41FA5}">
                      <a16:colId xmlns:a16="http://schemas.microsoft.com/office/drawing/2014/main" val="81162894"/>
                    </a:ext>
                  </a:extLst>
                </a:gridCol>
                <a:gridCol w="807009">
                  <a:extLst>
                    <a:ext uri="{9D8B030D-6E8A-4147-A177-3AD203B41FA5}">
                      <a16:colId xmlns:a16="http://schemas.microsoft.com/office/drawing/2014/main" val="3700758461"/>
                    </a:ext>
                  </a:extLst>
                </a:gridCol>
                <a:gridCol w="444753">
                  <a:extLst>
                    <a:ext uri="{9D8B030D-6E8A-4147-A177-3AD203B41FA5}">
                      <a16:colId xmlns:a16="http://schemas.microsoft.com/office/drawing/2014/main" val="3852640654"/>
                    </a:ext>
                  </a:extLst>
                </a:gridCol>
                <a:gridCol w="860322">
                  <a:extLst>
                    <a:ext uri="{9D8B030D-6E8A-4147-A177-3AD203B41FA5}">
                      <a16:colId xmlns:a16="http://schemas.microsoft.com/office/drawing/2014/main" val="3547851228"/>
                    </a:ext>
                  </a:extLst>
                </a:gridCol>
              </a:tblGrid>
              <a:tr h="1196374">
                <a:tc gridSpan="7">
                  <a:txBody>
                    <a:bodyPr/>
                    <a:lstStyle/>
                    <a:p>
                      <a:pPr marL="0" marR="0" algn="ctr">
                        <a:lnSpc>
                          <a:spcPct val="115000"/>
                        </a:lnSpc>
                        <a:spcAft>
                          <a:spcPts val="800"/>
                        </a:spcAft>
                        <a:buNone/>
                      </a:pPr>
                      <a:r>
                        <a:rPr lang="en-US" sz="900" kern="100">
                          <a:effectLst/>
                        </a:rPr>
                        <a:t>CoC Board (15 Voting Members; 3 Ex-Officio Members)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6384211"/>
                  </a:ext>
                </a:extLst>
              </a:tr>
              <a:tr h="347475">
                <a:tc gridSpan="2">
                  <a:txBody>
                    <a:bodyPr/>
                    <a:lstStyle/>
                    <a:p>
                      <a:pPr marL="0" marR="0" algn="ctr">
                        <a:lnSpc>
                          <a:spcPct val="115000"/>
                        </a:lnSpc>
                        <a:spcAft>
                          <a:spcPts val="800"/>
                        </a:spcAft>
                        <a:buNone/>
                      </a:pPr>
                      <a:r>
                        <a:rPr lang="en-US" sz="700" kern="100">
                          <a:effectLst/>
                        </a:rPr>
                        <a:t>Lived Expertise</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hMerge="1">
                  <a:txBody>
                    <a:bodyPr/>
                    <a:lstStyle/>
                    <a:p>
                      <a:endParaRPr lang="en-US"/>
                    </a:p>
                  </a:txBody>
                  <a:tcPr/>
                </a:tc>
                <a:tc>
                  <a:txBody>
                    <a:bodyPr/>
                    <a:lstStyle/>
                    <a:p>
                      <a:pPr marL="0" marR="0" algn="ctr">
                        <a:lnSpc>
                          <a:spcPct val="115000"/>
                        </a:lnSpc>
                        <a:spcAft>
                          <a:spcPts val="800"/>
                        </a:spcAft>
                        <a:buNone/>
                      </a:pPr>
                      <a:r>
                        <a:rPr lang="en-US" sz="700" kern="100">
                          <a:effectLst/>
                        </a:rPr>
                        <a:t>Community Representatives</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Consolidated Plan</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gridSpan="3">
                  <a:txBody>
                    <a:bodyPr/>
                    <a:lstStyle/>
                    <a:p>
                      <a:pPr marL="0" marR="0" algn="ctr">
                        <a:lnSpc>
                          <a:spcPct val="115000"/>
                        </a:lnSpc>
                        <a:spcAft>
                          <a:spcPts val="800"/>
                        </a:spcAft>
                        <a:buNone/>
                      </a:pPr>
                      <a:r>
                        <a:rPr lang="en-US" sz="700" kern="100">
                          <a:effectLst/>
                        </a:rPr>
                        <a:t>Ex Officio (non-voting)</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0315512"/>
                  </a:ext>
                </a:extLst>
              </a:tr>
              <a:tr h="939288">
                <a:tc>
                  <a:txBody>
                    <a:bodyPr/>
                    <a:lstStyle/>
                    <a:p>
                      <a:pPr marL="0" marR="0" algn="ctr">
                        <a:lnSpc>
                          <a:spcPct val="115000"/>
                        </a:lnSpc>
                        <a:spcAft>
                          <a:spcPts val="800"/>
                        </a:spcAft>
                        <a:buNone/>
                      </a:pPr>
                      <a:r>
                        <a:rPr lang="en-US" sz="700" kern="100">
                          <a:effectLst/>
                        </a:rPr>
                        <a:t>Youth Advisory Board</a:t>
                      </a:r>
                    </a:p>
                    <a:p>
                      <a:pPr marL="0" marR="0" algn="ctr">
                        <a:lnSpc>
                          <a:spcPct val="115000"/>
                        </a:lnSpc>
                        <a:spcAft>
                          <a:spcPts val="800"/>
                        </a:spcAft>
                        <a:buNone/>
                      </a:pPr>
                      <a:r>
                        <a:rPr lang="en-US" sz="700" kern="100">
                          <a:effectLst/>
                        </a:rPr>
                        <a:t>(1)</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Lived X Consultants (2)</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CoC Member-Elected Positions</a:t>
                      </a:r>
                    </a:p>
                    <a:p>
                      <a:pPr marL="0" marR="0" algn="ctr">
                        <a:lnSpc>
                          <a:spcPct val="115000"/>
                        </a:lnSpc>
                        <a:spcAft>
                          <a:spcPts val="800"/>
                        </a:spcAft>
                        <a:buNone/>
                      </a:pPr>
                      <a:r>
                        <a:rPr lang="en-US" sz="700" kern="100">
                          <a:effectLst/>
                        </a:rPr>
                        <a:t>(8)</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Jurisdictions (4)</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Collaborative Applicant</a:t>
                      </a:r>
                    </a:p>
                    <a:p>
                      <a:pPr marL="0" marR="0" algn="ctr">
                        <a:lnSpc>
                          <a:spcPct val="115000"/>
                        </a:lnSpc>
                        <a:spcAft>
                          <a:spcPts val="800"/>
                        </a:spcAft>
                        <a:buNone/>
                      </a:pPr>
                      <a:r>
                        <a:rPr lang="en-US" sz="700" kern="100">
                          <a:effectLst/>
                        </a:rPr>
                        <a:t>(1)</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a:effectLst/>
                        </a:rPr>
                        <a:t>HMIS Lead</a:t>
                      </a:r>
                    </a:p>
                    <a:p>
                      <a:pPr marL="0" marR="0" algn="ctr">
                        <a:lnSpc>
                          <a:spcPct val="115000"/>
                        </a:lnSpc>
                        <a:spcAft>
                          <a:spcPts val="800"/>
                        </a:spcAft>
                        <a:buNone/>
                      </a:pPr>
                      <a:r>
                        <a:rPr lang="en-US" sz="700" kern="100">
                          <a:effectLst/>
                        </a:rPr>
                        <a:t>(1)</a:t>
                      </a:r>
                    </a:p>
                    <a:p>
                      <a:pPr marL="0" marR="0" algn="ctr">
                        <a:lnSpc>
                          <a:spcPct val="115000"/>
                        </a:lnSpc>
                        <a:spcAft>
                          <a:spcPts val="800"/>
                        </a:spcAft>
                        <a:buNone/>
                      </a:pPr>
                      <a:r>
                        <a:rPr lang="en-US" sz="700" kern="0">
                          <a:effectLst/>
                        </a:rPr>
                        <a:t> </a:t>
                      </a:r>
                      <a:endParaRPr lang="en-US" sz="700" kern="10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tc>
                  <a:txBody>
                    <a:bodyPr/>
                    <a:lstStyle/>
                    <a:p>
                      <a:pPr marL="0" marR="0" algn="ctr">
                        <a:lnSpc>
                          <a:spcPct val="115000"/>
                        </a:lnSpc>
                        <a:spcAft>
                          <a:spcPts val="800"/>
                        </a:spcAft>
                        <a:buNone/>
                      </a:pPr>
                      <a:r>
                        <a:rPr lang="en-US" sz="700" kern="100" dirty="0">
                          <a:effectLst/>
                        </a:rPr>
                        <a:t>Coordinated Entry Lead (1)</a:t>
                      </a:r>
                    </a:p>
                    <a:p>
                      <a:pPr marL="0" marR="0" algn="ctr">
                        <a:lnSpc>
                          <a:spcPct val="115000"/>
                        </a:lnSpc>
                        <a:spcAft>
                          <a:spcPts val="800"/>
                        </a:spcAft>
                        <a:buNone/>
                      </a:pPr>
                      <a:r>
                        <a:rPr lang="en-US" sz="700" kern="0" dirty="0">
                          <a:effectLst/>
                        </a:rPr>
                        <a:t> </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206" marR="32206" marT="0" marB="0"/>
                </a:tc>
                <a:extLst>
                  <a:ext uri="{0D108BD9-81ED-4DB2-BD59-A6C34878D82A}">
                    <a16:rowId xmlns:a16="http://schemas.microsoft.com/office/drawing/2014/main" val="1774448950"/>
                  </a:ext>
                </a:extLst>
              </a:tr>
            </a:tbl>
          </a:graphicData>
        </a:graphic>
      </p:graphicFrame>
      <p:sp>
        <p:nvSpPr>
          <p:cNvPr id="2" name="Slide Number Placeholder 1">
            <a:extLst>
              <a:ext uri="{FF2B5EF4-FFF2-40B4-BE49-F238E27FC236}">
                <a16:creationId xmlns:a16="http://schemas.microsoft.com/office/drawing/2014/main" id="{4E5FDD62-0D68-25FF-1DA0-BF5420797E4C}"/>
              </a:ext>
              <a:ext uri="{C183D7F6-B498-43B3-948B-1728B52AA6E4}">
                <adec:decorative xmlns:adec="http://schemas.microsoft.com/office/drawing/2017/decorative" val="1"/>
              </a:ext>
            </a:extLst>
          </p:cNvPr>
          <p:cNvSpPr>
            <a:spLocks noGrp="1"/>
          </p:cNvSpPr>
          <p:nvPr>
            <p:ph type="sldNum" sz="quarter" idx="12"/>
          </p:nvPr>
        </p:nvSpPr>
        <p:spPr>
          <a:xfrm>
            <a:off x="11704320" y="6459378"/>
            <a:ext cx="448056" cy="365125"/>
          </a:xfrm>
        </p:spPr>
        <p:txBody>
          <a:bodyPr vert="horz" lIns="91440" tIns="45720" rIns="91440" bIns="45720" rtlCol="0" anchor="ctr">
            <a:normAutofit/>
          </a:bodyPr>
          <a:lstStyle/>
          <a:p>
            <a:pPr defTabSz="914400">
              <a:spcAft>
                <a:spcPts val="600"/>
              </a:spcAft>
            </a:pPr>
            <a:fld id="{3C8DC5AF-0FC5-4CB6-B038-303F4320C6AB}" type="slidenum">
              <a:rPr lang="en-US" sz="1100">
                <a:solidFill>
                  <a:srgbClr val="FFFFFF"/>
                </a:solidFill>
              </a:rPr>
              <a:pPr defTabSz="914400">
                <a:spcAft>
                  <a:spcPts val="600"/>
                </a:spcAft>
              </a:pPr>
              <a:t>21</a:t>
            </a:fld>
            <a:endParaRPr lang="en-US" sz="1100">
              <a:solidFill>
                <a:srgbClr val="FFFFFF"/>
              </a:solidFill>
            </a:endParaRPr>
          </a:p>
        </p:txBody>
      </p:sp>
      <p:sp>
        <p:nvSpPr>
          <p:cNvPr id="8" name="Rectangle 1">
            <a:extLst>
              <a:ext uri="{FF2B5EF4-FFF2-40B4-BE49-F238E27FC236}">
                <a16:creationId xmlns:a16="http://schemas.microsoft.com/office/drawing/2014/main" id="{32E4CF99-4A48-C818-FE17-0C530D5EB773}"/>
              </a:ext>
              <a:ext uri="{C183D7F6-B498-43B3-948B-1728B52AA6E4}">
                <adec:decorative xmlns:adec="http://schemas.microsoft.com/office/drawing/2017/decorative" val="1"/>
              </a:ext>
            </a:extLst>
          </p:cNvPr>
          <p:cNvSpPr>
            <a:spLocks noChangeArrowheads="1"/>
          </p:cNvSpPr>
          <p:nvPr/>
        </p:nvSpPr>
        <p:spPr bwMode="auto">
          <a:xfrm>
            <a:off x="3979005" y="4488525"/>
            <a:ext cx="15162671" cy="5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94C5E996-FE71-3D15-5FFC-7F96B0FB6B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2001015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40171964-20A1-4350-88D9-AC626BC0EBAF}"/>
              </a:ext>
            </a:extLst>
          </p:cNvPr>
          <p:cNvSpPr txBox="1">
            <a:spLocks noGrp="1"/>
          </p:cNvSpPr>
          <p:nvPr>
            <p:ph type="title" idx="4294967295"/>
          </p:nvPr>
        </p:nvSpPr>
        <p:spPr>
          <a:xfrm>
            <a:off x="25375" y="26976"/>
            <a:ext cx="4024112" cy="6831024"/>
          </a:xfrm>
          <a:prstGeom prst="rect">
            <a:avLst/>
          </a:prstGeom>
          <a:solidFill>
            <a:schemeClr val="bg2">
              <a:lumMod val="25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Jurisdictional Partners</a:t>
            </a:r>
          </a:p>
        </p:txBody>
      </p:sp>
      <p:graphicFrame>
        <p:nvGraphicFramePr>
          <p:cNvPr id="34" name="Content Placeholder 6">
            <a:extLst>
              <a:ext uri="{FF2B5EF4-FFF2-40B4-BE49-F238E27FC236}">
                <a16:creationId xmlns:a16="http://schemas.microsoft.com/office/drawing/2014/main" id="{D573FF42-9CE2-44CB-B856-0FEFFEE242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8214870"/>
              </p:ext>
            </p:extLst>
          </p:nvPr>
        </p:nvGraphicFramePr>
        <p:xfrm>
          <a:off x="2636705" y="151362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9D4E9816-A986-4A3E-9EFD-1AD779AF92E8}"/>
              </a:ext>
              <a:ext uri="{C183D7F6-B498-43B3-948B-1728B52AA6E4}">
                <adec:decorative xmlns:adec="http://schemas.microsoft.com/office/drawing/2017/decorative" val="1"/>
              </a:ext>
            </a:extLst>
          </p:cNvPr>
          <p:cNvSpPr>
            <a:spLocks noGrp="1"/>
          </p:cNvSpPr>
          <p:nvPr>
            <p:ph type="sldNum" sz="quarter" idx="12"/>
          </p:nvPr>
        </p:nvSpPr>
        <p:spPr/>
        <p:txBody>
          <a:bodyPr/>
          <a:lstStyle/>
          <a:p>
            <a:fld id="{3C8DC5AF-0FC5-4CB6-B038-303F4320C6AB}" type="slidenum">
              <a:rPr lang="en-US" smtClean="0"/>
              <a:t>22</a:t>
            </a:fld>
            <a:endParaRPr lang="en-US"/>
          </a:p>
        </p:txBody>
      </p:sp>
      <p:pic>
        <p:nvPicPr>
          <p:cNvPr id="36" name="Picture 35">
            <a:extLst>
              <a:ext uri="{FF2B5EF4-FFF2-40B4-BE49-F238E27FC236}">
                <a16:creationId xmlns:a16="http://schemas.microsoft.com/office/drawing/2014/main" id="{87891845-1634-4FEA-B329-1B1A89807F1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5" y="6246798"/>
            <a:ext cx="584226" cy="584226"/>
          </a:xfrm>
          <a:prstGeom prst="rect">
            <a:avLst/>
          </a:prstGeom>
        </p:spPr>
      </p:pic>
    </p:spTree>
    <p:extLst>
      <p:ext uri="{BB962C8B-B14F-4D97-AF65-F5344CB8AC3E}">
        <p14:creationId xmlns:p14="http://schemas.microsoft.com/office/powerpoint/2010/main" val="4184461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A66303-0E63-5CC6-BB62-BEDF91426927}"/>
              </a:ext>
            </a:extLst>
          </p:cNvPr>
          <p:cNvSpPr>
            <a:spLocks noGrp="1"/>
          </p:cNvSpPr>
          <p:nvPr>
            <p:ph type="title"/>
          </p:nvPr>
        </p:nvSpPr>
        <p:spPr>
          <a:xfrm>
            <a:off x="1127208" y="857251"/>
            <a:ext cx="4747280" cy="3098061"/>
          </a:xfrm>
        </p:spPr>
        <p:txBody>
          <a:bodyPr vert="horz" lIns="91440" tIns="45720" rIns="91440" bIns="45720" rtlCol="0" anchor="b">
            <a:normAutofit/>
          </a:bodyPr>
          <a:lstStyle/>
          <a:p>
            <a:pPr defTabSz="914400"/>
            <a:r>
              <a:rPr lang="en-US" sz="4800" kern="1200" dirty="0">
                <a:solidFill>
                  <a:srgbClr val="FFFFFF"/>
                </a:solidFill>
                <a:latin typeface="+mj-lt"/>
                <a:ea typeface="+mj-ea"/>
                <a:cs typeface="+mj-cs"/>
              </a:rPr>
              <a:t>Notice of Funding Opportunity &amp; Monitoring FY2025/2026</a:t>
            </a:r>
          </a:p>
        </p:txBody>
      </p:sp>
      <p:sp>
        <p:nvSpPr>
          <p:cNvPr id="29" name="Rectangle 2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oney">
            <a:extLst>
              <a:ext uri="{FF2B5EF4-FFF2-40B4-BE49-F238E27FC236}">
                <a16:creationId xmlns:a16="http://schemas.microsoft.com/office/drawing/2014/main" id="{645A4528-48AF-5AB9-235A-4B20B87369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61874" y="2108877"/>
            <a:ext cx="2654533" cy="2654533"/>
          </a:xfrm>
          <a:prstGeom prst="rect">
            <a:avLst/>
          </a:prstGeom>
        </p:spPr>
      </p:pic>
      <p:pic>
        <p:nvPicPr>
          <p:cNvPr id="3" name="Picture 2">
            <a:extLst>
              <a:ext uri="{FF2B5EF4-FFF2-40B4-BE49-F238E27FC236}">
                <a16:creationId xmlns:a16="http://schemas.microsoft.com/office/drawing/2014/main" id="{D5A74910-2703-9C85-8428-2FC1C9A729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2226924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982DB0-4FBF-A457-3F39-6C737DD2E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FC91F-E306-83EE-D204-56C0F25AA074}"/>
              </a:ext>
            </a:extLst>
          </p:cNvPr>
          <p:cNvSpPr>
            <a:spLocks noGrp="1"/>
          </p:cNvSpPr>
          <p:nvPr>
            <p:ph type="title"/>
          </p:nvPr>
        </p:nvSpPr>
        <p:spPr>
          <a:xfrm>
            <a:off x="0" y="0"/>
            <a:ext cx="12192000" cy="686802"/>
          </a:xfrm>
          <a:solidFill>
            <a:schemeClr val="bg2">
              <a:lumMod val="25000"/>
            </a:schemeClr>
          </a:solidFill>
        </p:spPr>
        <p:txBody>
          <a:bodyPr/>
          <a:lstStyle/>
          <a:p>
            <a:r>
              <a:rPr lang="en-US" dirty="0">
                <a:solidFill>
                  <a:schemeClr val="bg1"/>
                </a:solidFill>
                <a:latin typeface="Times New Roman" panose="02020603050405020304" pitchFamily="18" charset="0"/>
                <a:cs typeface="Times New Roman" panose="02020603050405020304" pitchFamily="18" charset="0"/>
              </a:rPr>
              <a:t>CoC Notice of Funding Opportunity</a:t>
            </a:r>
          </a:p>
        </p:txBody>
      </p:sp>
      <p:sp>
        <p:nvSpPr>
          <p:cNvPr id="3" name="Content Placeholder 2">
            <a:extLst>
              <a:ext uri="{FF2B5EF4-FFF2-40B4-BE49-F238E27FC236}">
                <a16:creationId xmlns:a16="http://schemas.microsoft.com/office/drawing/2014/main" id="{8DEC7AC8-E6DE-2583-7A67-0D32619628D6}"/>
              </a:ext>
            </a:extLst>
          </p:cNvPr>
          <p:cNvSpPr>
            <a:spLocks noGrp="1"/>
          </p:cNvSpPr>
          <p:nvPr>
            <p:ph idx="1"/>
          </p:nvPr>
        </p:nvSpPr>
        <p:spPr>
          <a:xfrm>
            <a:off x="886264" y="1420837"/>
            <a:ext cx="10467535" cy="4101739"/>
          </a:xfrm>
        </p:spPr>
        <p:txBody>
          <a:bodyPr>
            <a:normAutofit/>
          </a:bodyPr>
          <a:lstStyle/>
          <a:p>
            <a:r>
              <a:rPr lang="en-US" b="1" dirty="0">
                <a:latin typeface="Times New Roman" panose="02020603050405020304" pitchFamily="18" charset="0"/>
                <a:cs typeface="Times New Roman" panose="02020603050405020304" pitchFamily="18" charset="0"/>
              </a:rPr>
              <a:t>NOFO FY2025/2026</a:t>
            </a:r>
          </a:p>
          <a:p>
            <a:r>
              <a:rPr lang="en-US" b="1" dirty="0"/>
              <a:t>Funding Priorities:</a:t>
            </a:r>
            <a:r>
              <a:rPr lang="en-US" dirty="0"/>
              <a:t> Focuses on reducing homelessness by adding new permanent supportive housing (PSH) and renewing existing effective projects.</a:t>
            </a:r>
          </a:p>
          <a:p>
            <a:r>
              <a:rPr lang="en-US" b="1" dirty="0"/>
              <a:t>Application Process:</a:t>
            </a:r>
            <a:r>
              <a:rPr lang="en-US" dirty="0"/>
              <a:t> Involves project rankings based on local evaluations, with a November 2025 NOFO release followed by competitive applications.</a:t>
            </a:r>
          </a:p>
          <a:p>
            <a:r>
              <a:rPr lang="en-US" b="1" dirty="0"/>
              <a:t>Delayed Funding Protections:</a:t>
            </a:r>
            <a:r>
              <a:rPr lang="en-US" dirty="0"/>
              <a:t> If FY2025 awards are delayed, the law directs HUD to renew expiring projects based on a specific schedule, starting with Q1 2026 expirations.</a:t>
            </a:r>
          </a:p>
          <a:p>
            <a:r>
              <a:rPr lang="en-US" b="1" dirty="0"/>
              <a:t>Key Requirements:</a:t>
            </a:r>
            <a:r>
              <a:rPr lang="en-US" dirty="0"/>
              <a:t> Projects must meet local threshold requirements, including performance data and financial oversight.</a:t>
            </a:r>
          </a:p>
          <a:p>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93E2B9B-D0F6-C2ED-76AD-3A87759AB3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402179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A00CB5-10CC-69D9-4D87-BD55E022C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B3D20-0007-9532-7512-55E6399AC65B}"/>
              </a:ext>
            </a:extLst>
          </p:cNvPr>
          <p:cNvSpPr>
            <a:spLocks noGrp="1"/>
          </p:cNvSpPr>
          <p:nvPr>
            <p:ph type="title"/>
          </p:nvPr>
        </p:nvSpPr>
        <p:spPr>
          <a:xfrm>
            <a:off x="0" y="0"/>
            <a:ext cx="12192000" cy="686802"/>
          </a:xfrm>
          <a:solidFill>
            <a:schemeClr val="bg2">
              <a:lumMod val="25000"/>
            </a:schemeClr>
          </a:solidFill>
        </p:spPr>
        <p:txBody>
          <a:bodyPr/>
          <a:lstStyle/>
          <a:p>
            <a:r>
              <a:rPr lang="en-US" dirty="0">
                <a:solidFill>
                  <a:schemeClr val="bg1"/>
                </a:solidFill>
              </a:rPr>
              <a:t>CoC Monitoring</a:t>
            </a:r>
          </a:p>
        </p:txBody>
      </p:sp>
      <p:sp>
        <p:nvSpPr>
          <p:cNvPr id="3" name="Content Placeholder 2">
            <a:extLst>
              <a:ext uri="{FF2B5EF4-FFF2-40B4-BE49-F238E27FC236}">
                <a16:creationId xmlns:a16="http://schemas.microsoft.com/office/drawing/2014/main" id="{4A0C384D-291F-66E7-1A4F-090538E1D191}"/>
              </a:ext>
            </a:extLst>
          </p:cNvPr>
          <p:cNvSpPr>
            <a:spLocks noGrp="1"/>
          </p:cNvSpPr>
          <p:nvPr>
            <p:ph idx="1"/>
          </p:nvPr>
        </p:nvSpPr>
        <p:spPr/>
        <p:txBody>
          <a:bodyPr>
            <a:normAutofit/>
          </a:bodyPr>
          <a:lstStyle/>
          <a:p>
            <a:r>
              <a:rPr lang="en-US" b="1" dirty="0"/>
              <a:t>Monitoring</a:t>
            </a:r>
          </a:p>
          <a:p>
            <a:r>
              <a:rPr lang="en-US" b="1" dirty="0"/>
              <a:t>Purpose:</a:t>
            </a:r>
            <a:r>
              <a:rPr lang="en-US" dirty="0"/>
              <a:t> Ensures compliance with HUD regulations, grant performance, and adherence to NOFO priorities.</a:t>
            </a:r>
          </a:p>
          <a:p>
            <a:r>
              <a:rPr lang="en-US" b="1" dirty="0"/>
              <a:t>Monitoring Layers:</a:t>
            </a:r>
            <a:r>
              <a:rPr lang="en-US" dirty="0"/>
              <a:t> Recipients monitor subrecipients, the CoC monitors recipients, and HUD monitors recipients.</a:t>
            </a:r>
          </a:p>
          <a:p>
            <a:r>
              <a:rPr lang="en-US" b="1" dirty="0"/>
              <a:t>Procedures:</a:t>
            </a:r>
            <a:r>
              <a:rPr lang="en-US" dirty="0"/>
              <a:t> Typically includes agency self-assessments, on-site client file reviews, and Homeless Management Information System (HMIS) security checks. </a:t>
            </a:r>
          </a:p>
          <a:p>
            <a:endParaRPr lang="en-US" b="1" dirty="0"/>
          </a:p>
        </p:txBody>
      </p:sp>
      <p:pic>
        <p:nvPicPr>
          <p:cNvPr id="4" name="Picture 3">
            <a:extLst>
              <a:ext uri="{FF2B5EF4-FFF2-40B4-BE49-F238E27FC236}">
                <a16:creationId xmlns:a16="http://schemas.microsoft.com/office/drawing/2014/main" id="{47414C91-D669-38B2-E1AD-CEC76714FF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225180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8B0D59F-AB05-47D7-B5E5-BD5E43E89C93}"/>
              </a:ext>
            </a:extLst>
          </p:cNvPr>
          <p:cNvSpPr>
            <a:spLocks noGrp="1"/>
          </p:cNvSpPr>
          <p:nvPr>
            <p:ph type="ctrTitle"/>
          </p:nvPr>
        </p:nvSpPr>
        <p:spPr>
          <a:xfrm>
            <a:off x="497859" y="3111722"/>
            <a:ext cx="2880828" cy="2670676"/>
          </a:xfrm>
        </p:spPr>
        <p:txBody>
          <a:bodyPr anchor="t">
            <a:normAutofit/>
          </a:bodyPr>
          <a:lstStyle/>
          <a:p>
            <a:r>
              <a:rPr lang="en-US" sz="2400" dirty="0">
                <a:solidFill>
                  <a:srgbClr val="FFFFFF"/>
                </a:solidFill>
              </a:rPr>
              <a:t>Updates to Nevada Interagency Advisory Council on Homelessness to Housing</a:t>
            </a:r>
            <a:br>
              <a:rPr lang="en-US" sz="2400" dirty="0">
                <a:solidFill>
                  <a:srgbClr val="FFFFFF"/>
                </a:solidFill>
              </a:rPr>
            </a:br>
            <a:br>
              <a:rPr lang="en-US" sz="2400" dirty="0">
                <a:solidFill>
                  <a:srgbClr val="FFFFFF"/>
                </a:solidFill>
              </a:rPr>
            </a:br>
            <a:r>
              <a:rPr lang="en-US" sz="2400" dirty="0">
                <a:solidFill>
                  <a:srgbClr val="FFFFFF"/>
                </a:solidFill>
              </a:rPr>
              <a:t>3/19/26</a:t>
            </a:r>
          </a:p>
        </p:txBody>
      </p:sp>
      <p:pic>
        <p:nvPicPr>
          <p:cNvPr id="5" name="Picture 4" descr="Help Hope Home">
            <a:extLst>
              <a:ext uri="{FF2B5EF4-FFF2-40B4-BE49-F238E27FC236}">
                <a16:creationId xmlns:a16="http://schemas.microsoft.com/office/drawing/2014/main" id="{224B46E6-6764-4F20-85E4-B2B72D628C03}"/>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354105" y="-93823"/>
            <a:ext cx="3168336" cy="3168336"/>
          </a:xfrm>
          <a:prstGeom prst="rect">
            <a:avLst/>
          </a:prstGeom>
        </p:spPr>
      </p:pic>
      <p:sp>
        <p:nvSpPr>
          <p:cNvPr id="7" name="TextBox 6">
            <a:extLst>
              <a:ext uri="{FF2B5EF4-FFF2-40B4-BE49-F238E27FC236}">
                <a16:creationId xmlns:a16="http://schemas.microsoft.com/office/drawing/2014/main" id="{2CBBB396-8D7B-0B88-4EB7-1E070BD19B6D}"/>
              </a:ext>
            </a:extLst>
          </p:cNvPr>
          <p:cNvSpPr txBox="1"/>
          <p:nvPr/>
        </p:nvSpPr>
        <p:spPr>
          <a:xfrm>
            <a:off x="4744600" y="596911"/>
            <a:ext cx="5278970" cy="4955203"/>
          </a:xfrm>
          <a:prstGeom prst="rect">
            <a:avLst/>
          </a:prstGeom>
          <a:noFill/>
        </p:spPr>
        <p:txBody>
          <a:bodyPr wrap="square" rtlCol="0">
            <a:spAutoFit/>
          </a:bodyPr>
          <a:lstStyle/>
          <a:p>
            <a:endParaRPr lang="en-US" sz="2400" b="1" dirty="0"/>
          </a:p>
          <a:p>
            <a:r>
              <a:rPr lang="en-US" sz="2800" b="1" dirty="0"/>
              <a:t>Federal Reporting </a:t>
            </a:r>
          </a:p>
          <a:p>
            <a:r>
              <a:rPr lang="en-US" sz="2400" dirty="0"/>
              <a:t>System Performance Measures (SPM)</a:t>
            </a:r>
          </a:p>
          <a:p>
            <a:pPr marL="342900" indent="-342900">
              <a:buFont typeface="Arial" panose="020B0604020202020204" pitchFamily="34" charset="0"/>
              <a:buChar char="•"/>
            </a:pPr>
            <a:r>
              <a:rPr lang="en-US" sz="2400" dirty="0"/>
              <a:t>Submitted on 3/4/2026</a:t>
            </a:r>
          </a:p>
          <a:p>
            <a:endParaRPr lang="en-US" sz="2400" u="sng" dirty="0"/>
          </a:p>
          <a:p>
            <a:r>
              <a:rPr lang="en-US" sz="2400" u="sng" dirty="0"/>
              <a:t>Annual Homeless Assessment Report (AHAR) to Congress</a:t>
            </a:r>
          </a:p>
          <a:p>
            <a:pPr marL="342900" indent="-342900">
              <a:buFont typeface="Arial" panose="020B0604020202020204" pitchFamily="34" charset="0"/>
              <a:buChar char="•"/>
            </a:pPr>
            <a:r>
              <a:rPr lang="en-US" sz="2400" dirty="0"/>
              <a:t>Point in Time (PIT) and Housing Inventory Count (HIC)</a:t>
            </a:r>
          </a:p>
          <a:p>
            <a:pPr marL="800100" lvl="1" indent="-342900">
              <a:buFont typeface="Arial" panose="020B0604020202020204" pitchFamily="34" charset="0"/>
              <a:buChar char="•"/>
            </a:pPr>
            <a:r>
              <a:rPr lang="en-US" sz="2400" dirty="0"/>
              <a:t>Submission TBA by HUD</a:t>
            </a:r>
          </a:p>
          <a:p>
            <a:pPr lvl="1"/>
            <a:endParaRPr lang="en-US" sz="2400" dirty="0"/>
          </a:p>
          <a:p>
            <a:pPr marL="342900" indent="-342900">
              <a:buFont typeface="Arial" panose="020B0604020202020204" pitchFamily="34" charset="0"/>
              <a:buChar char="•"/>
            </a:pPr>
            <a:r>
              <a:rPr lang="en-US" sz="2400" dirty="0"/>
              <a:t>Longitudinal System Analysis (LSA)</a:t>
            </a:r>
          </a:p>
          <a:p>
            <a:pPr marL="800100" lvl="1" indent="-342900">
              <a:buFont typeface="Arial" panose="020B0604020202020204" pitchFamily="34" charset="0"/>
              <a:buChar char="•"/>
            </a:pPr>
            <a:r>
              <a:rPr lang="en-US" sz="2400" dirty="0"/>
              <a:t>Submitted in January</a:t>
            </a:r>
          </a:p>
        </p:txBody>
      </p:sp>
    </p:spTree>
    <p:extLst>
      <p:ext uri="{BB962C8B-B14F-4D97-AF65-F5344CB8AC3E}">
        <p14:creationId xmlns:p14="http://schemas.microsoft.com/office/powerpoint/2010/main" val="2389271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HAR-Federal Reports">
            <a:extLst>
              <a:ext uri="{FF2B5EF4-FFF2-40B4-BE49-F238E27FC236}">
                <a16:creationId xmlns:a16="http://schemas.microsoft.com/office/drawing/2014/main" id="{E2947EDE-0A8D-401B-39F4-7622E89403C8}"/>
              </a:ext>
            </a:extLst>
          </p:cNvPr>
          <p:cNvSpPr>
            <a:spLocks noGrp="1"/>
          </p:cNvSpPr>
          <p:nvPr>
            <p:ph type="title"/>
          </p:nvPr>
        </p:nvSpPr>
        <p:spPr>
          <a:xfrm>
            <a:off x="838200" y="-962957"/>
            <a:ext cx="10515600" cy="1325563"/>
          </a:xfrm>
        </p:spPr>
        <p:txBody>
          <a:bodyPr/>
          <a:lstStyle/>
          <a:p>
            <a:r>
              <a:rPr lang="en-US" dirty="0"/>
              <a:t>AHAR – Federal Reports</a:t>
            </a:r>
          </a:p>
        </p:txBody>
      </p:sp>
      <p:graphicFrame>
        <p:nvGraphicFramePr>
          <p:cNvPr id="5" name="Content Placeholder 4">
            <a:extLst>
              <a:ext uri="{FF2B5EF4-FFF2-40B4-BE49-F238E27FC236}">
                <a16:creationId xmlns:a16="http://schemas.microsoft.com/office/drawing/2014/main" id="{3BFD116C-F7D8-9F21-2C52-AC3E98D910A5}"/>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922845898"/>
              </p:ext>
            </p:extLst>
          </p:nvPr>
        </p:nvGraphicFramePr>
        <p:xfrm>
          <a:off x="804041" y="362606"/>
          <a:ext cx="10373711" cy="6164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750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3B39-EABE-308A-5C6D-7558896787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0462BC-DCD0-648F-CC0B-F571AF5DB5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Point in Time</a:t>
            </a:r>
          </a:p>
        </p:txBody>
      </p:sp>
      <p:pic>
        <p:nvPicPr>
          <p:cNvPr id="3" name="Picture 2">
            <a:extLst>
              <a:ext uri="{FF2B5EF4-FFF2-40B4-BE49-F238E27FC236}">
                <a16:creationId xmlns:a16="http://schemas.microsoft.com/office/drawing/2014/main" id="{778098BE-D166-0A8D-88D7-5ED11E6BD14B}"/>
              </a:ext>
              <a:ext uri="{C183D7F6-B498-43B3-948B-1728B52AA6E4}">
                <adec:decorative xmlns:adec="http://schemas.microsoft.com/office/drawing/2017/decorative" val="1"/>
              </a:ext>
            </a:extLst>
          </p:cNvPr>
          <p:cNvPicPr>
            <a:picLocks noChangeAspect="1"/>
          </p:cNvPicPr>
          <p:nvPr/>
        </p:nvPicPr>
        <p:blipFill>
          <a:blip r:embed="rId3">
            <a:duotone>
              <a:schemeClr val="bg2">
                <a:shade val="45000"/>
                <a:satMod val="135000"/>
              </a:schemeClr>
              <a:prstClr val="white"/>
            </a:duotone>
          </a:blip>
          <a:stretch>
            <a:fillRect/>
          </a:stretch>
        </p:blipFill>
        <p:spPr>
          <a:xfrm>
            <a:off x="703161" y="186680"/>
            <a:ext cx="10785679" cy="6484640"/>
          </a:xfrm>
          <a:prstGeom prst="rect">
            <a:avLst/>
          </a:prstGeom>
        </p:spPr>
      </p:pic>
      <p:pic>
        <p:nvPicPr>
          <p:cNvPr id="7" name="Picture 6">
            <a:extLst>
              <a:ext uri="{FF2B5EF4-FFF2-40B4-BE49-F238E27FC236}">
                <a16:creationId xmlns:a16="http://schemas.microsoft.com/office/drawing/2014/main" id="{A88C4180-523E-C55C-0F22-2C3CB691513A}"/>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9" b="89796" l="6902" r="96472">
                        <a14:foregroundMark x1="10123" y1="76786" x2="7975" y2="86480"/>
                        <a14:foregroundMark x1="7975" y1="86480" x2="13497" y2="88010"/>
                        <a14:foregroundMark x1="13497" y1="88010" x2="21012" y2="86990"/>
                        <a14:foregroundMark x1="21012" y1="86990" x2="44479" y2="89031"/>
                        <a14:foregroundMark x1="44479" y1="89031" x2="67638" y2="86990"/>
                        <a14:foregroundMark x1="67638" y1="86990" x2="75460" y2="87245"/>
                        <a14:foregroundMark x1="75460" y1="87245" x2="96012" y2="80357"/>
                        <a14:foregroundMark x1="96012" y1="80357" x2="95245" y2="72194"/>
                        <a14:foregroundMark x1="95245" y1="72194" x2="89110" y2="69643"/>
                        <a14:foregroundMark x1="89110" y1="69643" x2="53681" y2="78827"/>
                        <a14:foregroundMark x1="17678" y1="75584" x2="11196" y2="75000"/>
                        <a14:foregroundMark x1="53681" y1="78827" x2="21424" y2="75921"/>
                        <a14:foregroundMark x1="11196" y1="75000" x2="7055" y2="82143"/>
                        <a14:foregroundMark x1="7055" y1="82143" x2="9663" y2="85714"/>
                        <a14:foregroundMark x1="12423" y1="78827" x2="17638" y2="80612"/>
                        <a14:foregroundMark x1="17638" y1="80612" x2="21933" y2="84949"/>
                        <a14:foregroundMark x1="21933" y1="84949" x2="28988" y2="80612"/>
                        <a14:foregroundMark x1="28988" y1="80612" x2="34356" y2="84184"/>
                        <a14:foregroundMark x1="34356" y1="84184" x2="44018" y2="82653"/>
                        <a14:foregroundMark x1="44018" y1="82653" x2="55368" y2="84439"/>
                        <a14:foregroundMark x1="55368" y1="84439" x2="63957" y2="81122"/>
                        <a14:foregroundMark x1="63957" y1="81122" x2="68712" y2="81633"/>
                        <a14:foregroundMark x1="68712" y1="81633" x2="73160" y2="79337"/>
                        <a14:foregroundMark x1="73160" y1="79337" x2="81748" y2="79847"/>
                        <a14:foregroundMark x1="81748" y1="79847" x2="88957" y2="78571"/>
                        <a14:foregroundMark x1="88957" y1="78571" x2="91411" y2="79592"/>
                        <a14:foregroundMark x1="94325" y1="71429" x2="96472" y2="79847"/>
                        <a14:foregroundMark x1="96472" y1="79847" x2="92945" y2="81378"/>
                        <a14:foregroundMark x1="65951" y1="73469" x2="70859" y2="72959"/>
                        <a14:foregroundMark x1="70859" y1="72959" x2="66258" y2="74235"/>
                        <a14:foregroundMark x1="66258" y1="74235" x2="66104" y2="73469"/>
                        <a14:backgroundMark x1="18252" y1="73980" x2="22393" y2="73214"/>
                      </a14:backgroundRemoval>
                    </a14:imgEffect>
                  </a14:imgLayer>
                </a14:imgProps>
              </a:ext>
            </a:extLst>
          </a:blip>
          <a:stretch>
            <a:fillRect/>
          </a:stretch>
        </p:blipFill>
        <p:spPr>
          <a:xfrm>
            <a:off x="703161" y="186680"/>
            <a:ext cx="10785679" cy="6484640"/>
          </a:xfrm>
          <a:prstGeom prst="rect">
            <a:avLst/>
          </a:prstGeom>
        </p:spPr>
      </p:pic>
      <p:sp>
        <p:nvSpPr>
          <p:cNvPr id="8" name="TextBox 7">
            <a:extLst>
              <a:ext uri="{FF2B5EF4-FFF2-40B4-BE49-F238E27FC236}">
                <a16:creationId xmlns:a16="http://schemas.microsoft.com/office/drawing/2014/main" id="{66D862C9-9615-D768-F456-D4DFC287AE79}"/>
              </a:ext>
            </a:extLst>
          </p:cNvPr>
          <p:cNvSpPr txBox="1"/>
          <p:nvPr/>
        </p:nvSpPr>
        <p:spPr>
          <a:xfrm>
            <a:off x="1443791" y="186680"/>
            <a:ext cx="2887578" cy="3539430"/>
          </a:xfrm>
          <a:prstGeom prst="rect">
            <a:avLst/>
          </a:prstGeom>
          <a:noFill/>
        </p:spPr>
        <p:txBody>
          <a:bodyPr wrap="square" rtlCol="0">
            <a:spAutoFit/>
          </a:bodyPr>
          <a:lstStyle/>
          <a:p>
            <a:r>
              <a:rPr lang="en-US" sz="2400" b="1" dirty="0"/>
              <a:t>PIT – Point in Time</a:t>
            </a:r>
          </a:p>
          <a:p>
            <a:endParaRPr lang="en-US" sz="2000" dirty="0"/>
          </a:p>
          <a:p>
            <a:r>
              <a:rPr lang="en-US" sz="2000" dirty="0"/>
              <a:t>Single day in the last 10 days of January</a:t>
            </a:r>
          </a:p>
          <a:p>
            <a:endParaRPr lang="en-US" sz="2000" dirty="0"/>
          </a:p>
          <a:p>
            <a:r>
              <a:rPr lang="en-US" sz="2000" b="1" dirty="0">
                <a:solidFill>
                  <a:schemeClr val="accent1"/>
                </a:solidFill>
              </a:rPr>
              <a:t>Unsheltered</a:t>
            </a:r>
            <a:r>
              <a:rPr lang="en-US" sz="2000" dirty="0"/>
              <a:t> – physical counts</a:t>
            </a:r>
          </a:p>
          <a:p>
            <a:endParaRPr lang="en-US" sz="2000" dirty="0"/>
          </a:p>
          <a:p>
            <a:r>
              <a:rPr lang="en-US" sz="2000" b="1" dirty="0">
                <a:solidFill>
                  <a:schemeClr val="accent2"/>
                </a:solidFill>
              </a:rPr>
              <a:t>Sheltered</a:t>
            </a:r>
            <a:r>
              <a:rPr lang="en-US" sz="2000" dirty="0"/>
              <a:t> – counts from ES and TH projects in HMIS</a:t>
            </a:r>
          </a:p>
        </p:txBody>
      </p:sp>
    </p:spTree>
    <p:extLst>
      <p:ext uri="{BB962C8B-B14F-4D97-AF65-F5344CB8AC3E}">
        <p14:creationId xmlns:p14="http://schemas.microsoft.com/office/powerpoint/2010/main" val="136547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14F1A-8C17-1F56-6E8F-6F6E9467A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94ED5-E0D1-ACC5-42EB-D6C61174372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HIC – Housing Inventory Count</a:t>
            </a:r>
          </a:p>
        </p:txBody>
      </p:sp>
      <p:pic>
        <p:nvPicPr>
          <p:cNvPr id="3" name="Picture 2">
            <a:extLst>
              <a:ext uri="{FF2B5EF4-FFF2-40B4-BE49-F238E27FC236}">
                <a16:creationId xmlns:a16="http://schemas.microsoft.com/office/drawing/2014/main" id="{90D671AF-D94D-4B01-A0DF-E4110B5C21E9}"/>
              </a:ext>
              <a:ext uri="{C183D7F6-B498-43B3-948B-1728B52AA6E4}">
                <adec:decorative xmlns:adec="http://schemas.microsoft.com/office/drawing/2017/decorative" val="1"/>
              </a:ext>
            </a:extLst>
          </p:cNvPr>
          <p:cNvPicPr>
            <a:picLocks noChangeAspect="1"/>
          </p:cNvPicPr>
          <p:nvPr/>
        </p:nvPicPr>
        <p:blipFill>
          <a:blip r:embed="rId3">
            <a:duotone>
              <a:schemeClr val="bg2">
                <a:shade val="45000"/>
                <a:satMod val="135000"/>
              </a:schemeClr>
              <a:prstClr val="white"/>
            </a:duotone>
          </a:blip>
          <a:stretch>
            <a:fillRect/>
          </a:stretch>
        </p:blipFill>
        <p:spPr>
          <a:xfrm>
            <a:off x="703161" y="186680"/>
            <a:ext cx="10785679" cy="6484640"/>
          </a:xfrm>
          <a:prstGeom prst="rect">
            <a:avLst/>
          </a:prstGeom>
        </p:spPr>
      </p:pic>
      <p:pic>
        <p:nvPicPr>
          <p:cNvPr id="4" name="Picture 3">
            <a:extLst>
              <a:ext uri="{FF2B5EF4-FFF2-40B4-BE49-F238E27FC236}">
                <a16:creationId xmlns:a16="http://schemas.microsoft.com/office/drawing/2014/main" id="{4B820817-F043-A57D-31E0-2CA6949A077C}"/>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9" b="89796" l="7669" r="94939">
                        <a14:foregroundMark x1="20825" y1="73369" x2="23647" y2="73666"/>
                        <a14:foregroundMark x1="9663" y1="72194" x2="20686" y2="73354"/>
                        <a14:foregroundMark x1="34809" y1="74565" x2="49387" y2="71684"/>
                        <a14:foregroundMark x1="49387" y1="71684" x2="57669" y2="71684"/>
                        <a14:foregroundMark x1="57669" y1="71684" x2="79141" y2="64541"/>
                        <a14:foregroundMark x1="79141" y1="64541" x2="94785" y2="58418"/>
                        <a14:foregroundMark x1="94785" y1="58418" x2="94632" y2="57143"/>
                        <a14:foregroundMark x1="10890" y1="73469" x2="15951" y2="72959"/>
                        <a14:foregroundMark x1="20705" y1="73697" x2="23462" y2="74125"/>
                        <a14:foregroundMark x1="15951" y1="72959" x2="19427" y2="73499"/>
                        <a14:foregroundMark x1="48453" y1="74496" x2="73466" y2="69133"/>
                        <a14:foregroundMark x1="73466" y1="69133" x2="77761" y2="65051"/>
                        <a14:foregroundMark x1="77761" y1="65051" x2="90491" y2="61224"/>
                        <a14:foregroundMark x1="90491" y1="61224" x2="94939" y2="61735"/>
                        <a14:foregroundMark x1="11196" y1="69898" x2="11506" y2="73891"/>
                        <a14:foregroundMark x1="19903" y1="75885" x2="37883" y2="78316"/>
                        <a14:foregroundMark x1="37883" y1="78316" x2="47086" y2="76276"/>
                        <a14:foregroundMark x1="47086" y1="76276" x2="40798" y2="67602"/>
                        <a14:foregroundMark x1="40798" y1="67602" x2="15491" y2="65306"/>
                        <a14:foregroundMark x1="15491" y1="65306" x2="11043" y2="67602"/>
                        <a14:foregroundMark x1="11043" y1="67602" x2="8436" y2="71429"/>
                        <a14:foregroundMark x1="8129" y1="71429" x2="10427" y2="74753"/>
                        <a14:foregroundMark x1="11985" y1="73891" x2="12577" y2="69133"/>
                        <a14:foregroundMark x1="12577" y1="69133" x2="7975" y2="67602"/>
                        <a14:foregroundMark x1="7975" y1="67602" x2="7669" y2="74235"/>
                        <a14:foregroundMark x1="48926" y1="73469" x2="55982" y2="77806"/>
                        <a14:foregroundMark x1="55982" y1="77806" x2="59816" y2="73980"/>
                        <a14:foregroundMark x1="59816" y1="73980" x2="54755" y2="72449"/>
                        <a14:foregroundMark x1="54755" y1="72449" x2="49540" y2="73980"/>
                        <a14:foregroundMark x1="49540" y1="73980" x2="48926" y2="74490"/>
                        <a14:foregroundMark x1="9969" y1="72959" x2="14110" y2="76020"/>
                        <a14:foregroundMark x1="14110" y1="76020" x2="19325" y2="74235"/>
                        <a14:foregroundMark x1="19325" y1="74235" x2="15184" y2="68622"/>
                        <a14:foregroundMark x1="15184" y1="68622" x2="10429" y2="70918"/>
                        <a14:foregroundMark x1="10429" y1="70918" x2="10276" y2="74490"/>
                        <a14:foregroundMark x1="9509" y1="72194" x2="9663" y2="71684"/>
                        <a14:foregroundMark x1="9969" y1="72704" x2="9663" y2="72959"/>
                        <a14:backgroundMark x1="58742" y1="80102" x2="67025" y2="83163"/>
                        <a14:backgroundMark x1="67025" y1="83163" x2="74233" y2="79847"/>
                        <a14:backgroundMark x1="74233" y1="79847" x2="75000" y2="81378"/>
                        <a14:backgroundMark x1="47597" y1="78201" x2="50307" y2="78827"/>
                        <a14:backgroundMark x1="13312" y1="77551" x2="13591" y2="77551"/>
                        <a14:backgroundMark x1="9356" y1="77551" x2="10038" y2="77551"/>
                        <a14:backgroundMark x1="18329" y1="77173" x2="19479" y2="77041"/>
                        <a14:backgroundMark x1="19479" y1="77041" x2="14877" y2="83418"/>
                        <a14:backgroundMark x1="14877" y1="83418" x2="10123" y2="80867"/>
                        <a14:backgroundMark x1="10123" y1="80867" x2="9202" y2="78827"/>
                      </a14:backgroundRemoval>
                    </a14:imgEffect>
                  </a14:imgLayer>
                </a14:imgProps>
              </a:ext>
            </a:extLst>
          </a:blip>
          <a:stretch>
            <a:fillRect/>
          </a:stretch>
        </p:blipFill>
        <p:spPr>
          <a:xfrm>
            <a:off x="703161" y="186680"/>
            <a:ext cx="10785679" cy="6484640"/>
          </a:xfrm>
          <a:prstGeom prst="rect">
            <a:avLst/>
          </a:prstGeom>
        </p:spPr>
      </p:pic>
      <p:sp>
        <p:nvSpPr>
          <p:cNvPr id="8" name="TextBox 7">
            <a:extLst>
              <a:ext uri="{FF2B5EF4-FFF2-40B4-BE49-F238E27FC236}">
                <a16:creationId xmlns:a16="http://schemas.microsoft.com/office/drawing/2014/main" id="{59493999-577A-3A43-E3B4-FD0DAD84A4A2}"/>
              </a:ext>
            </a:extLst>
          </p:cNvPr>
          <p:cNvSpPr txBox="1"/>
          <p:nvPr/>
        </p:nvSpPr>
        <p:spPr>
          <a:xfrm>
            <a:off x="1443791" y="186680"/>
            <a:ext cx="2887578" cy="2985433"/>
          </a:xfrm>
          <a:prstGeom prst="rect">
            <a:avLst/>
          </a:prstGeom>
          <a:noFill/>
        </p:spPr>
        <p:txBody>
          <a:bodyPr wrap="square" rtlCol="0">
            <a:spAutoFit/>
          </a:bodyPr>
          <a:lstStyle/>
          <a:p>
            <a:r>
              <a:rPr lang="en-US" sz="2400" b="1" dirty="0"/>
              <a:t>HIC – Housing Inventory Count</a:t>
            </a:r>
          </a:p>
          <a:p>
            <a:endParaRPr lang="en-US" sz="2000" dirty="0"/>
          </a:p>
          <a:p>
            <a:r>
              <a:rPr lang="en-US" sz="2000" dirty="0"/>
              <a:t>Single day in the last 10 days of January</a:t>
            </a:r>
          </a:p>
          <a:p>
            <a:endParaRPr lang="en-US" sz="2000" dirty="0"/>
          </a:p>
          <a:p>
            <a:r>
              <a:rPr lang="en-US" sz="2000" b="1" dirty="0">
                <a:solidFill>
                  <a:schemeClr val="accent3"/>
                </a:solidFill>
              </a:rPr>
              <a:t>Total Beds </a:t>
            </a:r>
            <a:r>
              <a:rPr lang="en-US" sz="2000" dirty="0"/>
              <a:t>– from ES, TH, RRH, PSH project data </a:t>
            </a:r>
            <a:r>
              <a:rPr lang="en-US" sz="2000"/>
              <a:t>in HMIS</a:t>
            </a:r>
            <a:endParaRPr lang="en-US" sz="2000" dirty="0"/>
          </a:p>
        </p:txBody>
      </p:sp>
    </p:spTree>
    <p:extLst>
      <p:ext uri="{BB962C8B-B14F-4D97-AF65-F5344CB8AC3E}">
        <p14:creationId xmlns:p14="http://schemas.microsoft.com/office/powerpoint/2010/main" val="148159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1C225-1B32-42A3-926A-D7206587B1FC}"/>
              </a:ext>
            </a:extLst>
          </p:cNvPr>
          <p:cNvSpPr>
            <a:spLocks noGrp="1"/>
          </p:cNvSpPr>
          <p:nvPr>
            <p:ph type="title"/>
          </p:nvPr>
        </p:nvSpPr>
        <p:spPr>
          <a:xfrm>
            <a:off x="609600" y="189999"/>
            <a:ext cx="10515600" cy="686802"/>
          </a:xfrm>
        </p:spPr>
        <p:txBody>
          <a:bodyPr/>
          <a:lstStyle/>
          <a:p>
            <a:r>
              <a:rPr lang="en-US" dirty="0">
                <a:solidFill>
                  <a:schemeClr val="bg1"/>
                </a:solidFill>
              </a:rPr>
              <a:t>What is the CoC? </a:t>
            </a:r>
          </a:p>
        </p:txBody>
      </p:sp>
      <p:sp>
        <p:nvSpPr>
          <p:cNvPr id="2" name="Content Placeholder 1">
            <a:extLst>
              <a:ext uri="{FF2B5EF4-FFF2-40B4-BE49-F238E27FC236}">
                <a16:creationId xmlns:a16="http://schemas.microsoft.com/office/drawing/2014/main" id="{809F3879-AA11-4D0E-8C2F-C731C335CD05}"/>
              </a:ext>
              <a:ext uri="{C183D7F6-B498-43B3-948B-1728B52AA6E4}">
                <adec:decorative xmlns:adec="http://schemas.microsoft.com/office/drawing/2017/decorative" val="0"/>
              </a:ext>
            </a:extLst>
          </p:cNvPr>
          <p:cNvSpPr>
            <a:spLocks noGrp="1"/>
          </p:cNvSpPr>
          <p:nvPr>
            <p:ph idx="1"/>
          </p:nvPr>
        </p:nvSpPr>
        <p:spPr>
          <a:xfrm>
            <a:off x="914400" y="1295400"/>
            <a:ext cx="10515600" cy="5257800"/>
          </a:xfrm>
        </p:spPr>
        <p:txBody>
          <a:bodyPr>
            <a:normAutofit/>
          </a:bodyPr>
          <a:lstStyle/>
          <a:p>
            <a:r>
              <a:rPr lang="en-US" sz="1600"/>
              <a:t>A HUD “program”</a:t>
            </a:r>
          </a:p>
          <a:p>
            <a:pPr lvl="1"/>
            <a:r>
              <a:rPr lang="en-US" sz="1400"/>
              <a:t>Per HUD: The Continuum of Care (CoC) Program is designed to promote communitywide commitment to the goal of ending homelessness; </a:t>
            </a:r>
          </a:p>
          <a:p>
            <a:pPr lvl="2"/>
            <a:r>
              <a:rPr lang="en-US" sz="1400"/>
              <a:t>provide funding for efforts by nonprofit providers, and State and local governments to quickly rehouse homeless individuals and families while minimizing the trauma and dislocation caused to homeless individuals, families, and communities by homelessness; </a:t>
            </a:r>
          </a:p>
          <a:p>
            <a:pPr lvl="2"/>
            <a:r>
              <a:rPr lang="en-US" sz="1400"/>
              <a:t>promote access to and effect utilization of mainstream programs by homeless individuals and families; and </a:t>
            </a:r>
          </a:p>
          <a:p>
            <a:pPr lvl="2"/>
            <a:r>
              <a:rPr lang="en-US" sz="1400"/>
              <a:t>optimize self-sufficiency among individuals and families experiencing homelessness.</a:t>
            </a:r>
          </a:p>
          <a:p>
            <a:pPr lvl="1"/>
            <a:endParaRPr lang="en-US" sz="1400"/>
          </a:p>
          <a:p>
            <a:r>
              <a:rPr lang="en-US" sz="1400"/>
              <a:t>National Alliance to End Homelessness</a:t>
            </a:r>
          </a:p>
          <a:p>
            <a:pPr lvl="1"/>
            <a:r>
              <a:rPr lang="en-US" sz="1400"/>
              <a:t>A Continuum of Care (CoC) is a regional or local planning body that </a:t>
            </a:r>
            <a:r>
              <a:rPr lang="en-US" sz="1400" b="1" u="sng"/>
              <a:t>coordinates</a:t>
            </a:r>
            <a:r>
              <a:rPr lang="en-US" sz="1400"/>
              <a:t> housing and services funding for homeless families and individuals.</a:t>
            </a:r>
          </a:p>
          <a:p>
            <a:pPr lvl="1"/>
            <a:r>
              <a:rPr lang="en-US" sz="1400"/>
              <a:t>In 1995, the US Department of Housing and Urban Development (HUD) began to require communities to submit a single application for McKinney-Vento Homeless Assistance Grants in order to streamline the funding application process, encourage coordination of housing and service providers on a local level, and promote the development of Continuums of Care (</a:t>
            </a:r>
            <a:r>
              <a:rPr lang="en-US" sz="1400" err="1"/>
              <a:t>CoCs</a:t>
            </a:r>
            <a:r>
              <a:rPr lang="en-US" sz="1400"/>
              <a:t>). </a:t>
            </a:r>
          </a:p>
          <a:p>
            <a:pPr lvl="1"/>
            <a:r>
              <a:rPr lang="en-US" sz="1400"/>
              <a:t>By requiring communities to submit a single application, HUD hoped to encourage a more </a:t>
            </a:r>
            <a:r>
              <a:rPr lang="en-US" sz="1400" b="1"/>
              <a:t>structural and strategic </a:t>
            </a:r>
            <a:r>
              <a:rPr lang="en-US" sz="1400"/>
              <a:t>approach to both housing and providing services to homeless people. A CoC would provide this more strategic system by providing homeless people with housing and services appropriate to their range of needs.</a:t>
            </a:r>
            <a:endParaRPr lang="en-US" sz="2400"/>
          </a:p>
        </p:txBody>
      </p:sp>
      <p:sp>
        <p:nvSpPr>
          <p:cNvPr id="4" name="Rectangle 3">
            <a:extLst>
              <a:ext uri="{FF2B5EF4-FFF2-40B4-BE49-F238E27FC236}">
                <a16:creationId xmlns:a16="http://schemas.microsoft.com/office/drawing/2014/main" id="{E8F4FD85-DAE1-4852-ABAE-1A9D44C1AC81}"/>
              </a:ext>
              <a:ext uri="{C183D7F6-B498-43B3-948B-1728B52AA6E4}">
                <adec:decorative xmlns:adec="http://schemas.microsoft.com/office/drawing/2017/decorative" val="1"/>
              </a:ext>
            </a:extLst>
          </p:cNvPr>
          <p:cNvSpPr/>
          <p:nvPr/>
        </p:nvSpPr>
        <p:spPr>
          <a:xfrm>
            <a:off x="1371600" y="3733800"/>
            <a:ext cx="9906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262710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F7F8-65A3-0EA8-62DE-FAEFBC97DB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FCDFF1-4330-8FF6-8AB0-523D53D048A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LSA-Longitudinal System Analysis</a:t>
            </a:r>
          </a:p>
        </p:txBody>
      </p:sp>
      <p:pic>
        <p:nvPicPr>
          <p:cNvPr id="3" name="Picture 2">
            <a:extLst>
              <a:ext uri="{FF2B5EF4-FFF2-40B4-BE49-F238E27FC236}">
                <a16:creationId xmlns:a16="http://schemas.microsoft.com/office/drawing/2014/main" id="{DAAF57E7-1E9E-28CF-A18A-C66BE576A06A}"/>
              </a:ext>
              <a:ext uri="{C183D7F6-B498-43B3-948B-1728B52AA6E4}">
                <adec:decorative xmlns:adec="http://schemas.microsoft.com/office/drawing/2017/decorative" val="1"/>
              </a:ext>
            </a:extLst>
          </p:cNvPr>
          <p:cNvPicPr>
            <a:picLocks noChangeAspect="1"/>
          </p:cNvPicPr>
          <p:nvPr/>
        </p:nvPicPr>
        <p:blipFill>
          <a:blip r:embed="rId3">
            <a:duotone>
              <a:schemeClr val="bg2">
                <a:shade val="45000"/>
                <a:satMod val="135000"/>
              </a:schemeClr>
              <a:prstClr val="white"/>
            </a:duotone>
          </a:blip>
          <a:stretch>
            <a:fillRect/>
          </a:stretch>
        </p:blipFill>
        <p:spPr>
          <a:xfrm>
            <a:off x="703161" y="186680"/>
            <a:ext cx="10785679" cy="6484640"/>
          </a:xfrm>
          <a:prstGeom prst="rect">
            <a:avLst/>
          </a:prstGeom>
        </p:spPr>
      </p:pic>
      <p:pic>
        <p:nvPicPr>
          <p:cNvPr id="2" name="Picture 1">
            <a:extLst>
              <a:ext uri="{FF2B5EF4-FFF2-40B4-BE49-F238E27FC236}">
                <a16:creationId xmlns:a16="http://schemas.microsoft.com/office/drawing/2014/main" id="{B62157C2-0F75-C5F4-4497-3A461762FED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2" b="89934" l="10000" r="93503">
                        <a14:foregroundMark x1="89379" y1="18627" x2="94463" y2="19097"/>
                        <a14:foregroundMark x1="94463" y1="19097" x2="98192" y2="32361"/>
                        <a14:foregroundMark x1="98192" y1="32361" x2="93503" y2="42992"/>
                        <a14:foregroundMark x1="93503" y1="42992" x2="88079" y2="39887"/>
                        <a14:foregroundMark x1="88079" y1="39887" x2="87797" y2="25306"/>
                        <a14:foregroundMark x1="87797" y1="25306" x2="89831" y2="18909"/>
                        <a14:backgroundMark x1="25028" y1="69614" x2="31582" y2="69897"/>
                        <a14:backgroundMark x1="31582" y1="69897" x2="59944" y2="67074"/>
                        <a14:backgroundMark x1="59944" y1="67074" x2="89492" y2="52023"/>
                        <a14:backgroundMark x1="89492" y1="52023" x2="94746" y2="51929"/>
                        <a14:backgroundMark x1="94746" y1="51929" x2="88644" y2="67357"/>
                        <a14:backgroundMark x1="88644" y1="67357" x2="34237" y2="77611"/>
                        <a14:backgroundMark x1="34237" y1="77611" x2="24011" y2="72531"/>
                        <a14:backgroundMark x1="24011" y1="72531" x2="24407" y2="70367"/>
                      </a14:backgroundRemoval>
                    </a14:imgEffect>
                  </a14:imgLayer>
                </a14:imgProps>
              </a:ext>
            </a:extLst>
          </a:blip>
          <a:stretch>
            <a:fillRect/>
          </a:stretch>
        </p:blipFill>
        <p:spPr>
          <a:xfrm>
            <a:off x="700573" y="188695"/>
            <a:ext cx="10790855" cy="6480610"/>
          </a:xfrm>
          <a:prstGeom prst="rect">
            <a:avLst/>
          </a:prstGeom>
        </p:spPr>
      </p:pic>
      <p:sp>
        <p:nvSpPr>
          <p:cNvPr id="8" name="TextBox 7">
            <a:extLst>
              <a:ext uri="{FF2B5EF4-FFF2-40B4-BE49-F238E27FC236}">
                <a16:creationId xmlns:a16="http://schemas.microsoft.com/office/drawing/2014/main" id="{51CE52A7-2B60-41C8-5C54-743635A8E7C2}"/>
              </a:ext>
            </a:extLst>
          </p:cNvPr>
          <p:cNvSpPr txBox="1"/>
          <p:nvPr/>
        </p:nvSpPr>
        <p:spPr>
          <a:xfrm>
            <a:off x="1443790" y="186680"/>
            <a:ext cx="3064041" cy="3908762"/>
          </a:xfrm>
          <a:prstGeom prst="rect">
            <a:avLst/>
          </a:prstGeom>
          <a:noFill/>
        </p:spPr>
        <p:txBody>
          <a:bodyPr wrap="square" rtlCol="0">
            <a:spAutoFit/>
          </a:bodyPr>
          <a:lstStyle/>
          <a:p>
            <a:r>
              <a:rPr lang="en-US" sz="2400" b="1" dirty="0"/>
              <a:t>LSA – Longitudinal System Analysis </a:t>
            </a:r>
          </a:p>
          <a:p>
            <a:endParaRPr lang="en-US" sz="2000" dirty="0"/>
          </a:p>
          <a:p>
            <a:r>
              <a:rPr lang="en-US" sz="2000" dirty="0"/>
              <a:t>October 1 – September 30</a:t>
            </a:r>
          </a:p>
          <a:p>
            <a:endParaRPr lang="en-US" sz="2000" dirty="0"/>
          </a:p>
          <a:p>
            <a:r>
              <a:rPr lang="en-US" sz="2000" b="1" dirty="0">
                <a:solidFill>
                  <a:srgbClr val="00B0F0"/>
                </a:solidFill>
              </a:rPr>
              <a:t>Households</a:t>
            </a:r>
            <a:r>
              <a:rPr lang="en-US" sz="2000" dirty="0"/>
              <a:t> – from ES, TH, RRH, and PSH projects in HMIS</a:t>
            </a:r>
          </a:p>
          <a:p>
            <a:endParaRPr lang="en-US" sz="2000" dirty="0"/>
          </a:p>
          <a:p>
            <a:r>
              <a:rPr lang="en-US" sz="2000" b="1" dirty="0">
                <a:solidFill>
                  <a:schemeClr val="accent5"/>
                </a:solidFill>
              </a:rPr>
              <a:t>Individuals</a:t>
            </a:r>
            <a:r>
              <a:rPr lang="en-US" sz="2000" dirty="0"/>
              <a:t> – from ES, </a:t>
            </a:r>
          </a:p>
          <a:p>
            <a:r>
              <a:rPr lang="en-US" sz="2000" dirty="0"/>
              <a:t>TH, RRH, and PSH projects in HMIS</a:t>
            </a:r>
          </a:p>
        </p:txBody>
      </p:sp>
    </p:spTree>
    <p:extLst>
      <p:ext uri="{BB962C8B-B14F-4D97-AF65-F5344CB8AC3E}">
        <p14:creationId xmlns:p14="http://schemas.microsoft.com/office/powerpoint/2010/main" val="723674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814F-5CC3-B343-753D-180D65DA73F6}"/>
              </a:ext>
            </a:extLst>
          </p:cNvPr>
          <p:cNvSpPr>
            <a:spLocks noGrp="1"/>
          </p:cNvSpPr>
          <p:nvPr>
            <p:ph type="ctrTitle"/>
          </p:nvPr>
        </p:nvSpPr>
        <p:spPr>
          <a:xfrm>
            <a:off x="838200" y="451381"/>
            <a:ext cx="10512552" cy="2414649"/>
          </a:xfrm>
        </p:spPr>
        <p:txBody>
          <a:bodyPr anchor="b">
            <a:normAutofit/>
          </a:bodyPr>
          <a:lstStyle/>
          <a:p>
            <a:pPr algn="l"/>
            <a:r>
              <a:rPr lang="en-US" sz="6600" dirty="0"/>
              <a:t>Point and Time Count Day Overview</a:t>
            </a:r>
          </a:p>
        </p:txBody>
      </p:sp>
      <p:pic>
        <p:nvPicPr>
          <p:cNvPr id="3" name="Picture 2">
            <a:extLst>
              <a:ext uri="{FF2B5EF4-FFF2-40B4-BE49-F238E27FC236}">
                <a16:creationId xmlns:a16="http://schemas.microsoft.com/office/drawing/2014/main" id="{3E0B7A06-647A-3705-F2DD-C1D081AD8B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53007" y="2190447"/>
            <a:ext cx="2706859" cy="3603048"/>
          </a:xfrm>
          <a:prstGeom prst="rect">
            <a:avLst/>
          </a:prstGeom>
        </p:spPr>
      </p:pic>
      <p:pic>
        <p:nvPicPr>
          <p:cNvPr id="4" name="Picture 3">
            <a:extLst>
              <a:ext uri="{FF2B5EF4-FFF2-40B4-BE49-F238E27FC236}">
                <a16:creationId xmlns:a16="http://schemas.microsoft.com/office/drawing/2014/main" id="{3CCCF292-2105-F00E-7EBB-C763370F22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962" y="3007011"/>
            <a:ext cx="3170195" cy="3164098"/>
          </a:xfrm>
          <a:prstGeom prst="rect">
            <a:avLst/>
          </a:prstGeom>
        </p:spPr>
      </p:pic>
    </p:spTree>
    <p:extLst>
      <p:ext uri="{BB962C8B-B14F-4D97-AF65-F5344CB8AC3E}">
        <p14:creationId xmlns:p14="http://schemas.microsoft.com/office/powerpoint/2010/main" val="19364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4DB0-F110-2365-F3A2-7D9A2EA03BC8}"/>
              </a:ext>
            </a:extLst>
          </p:cNvPr>
          <p:cNvSpPr>
            <a:spLocks noGrp="1"/>
          </p:cNvSpPr>
          <p:nvPr>
            <p:ph type="title"/>
          </p:nvPr>
        </p:nvSpPr>
        <p:spPr>
          <a:xfrm>
            <a:off x="630936" y="457200"/>
            <a:ext cx="4343400" cy="1929384"/>
          </a:xfrm>
        </p:spPr>
        <p:txBody>
          <a:bodyPr anchor="ctr">
            <a:normAutofit/>
          </a:bodyPr>
          <a:lstStyle/>
          <a:p>
            <a:r>
              <a:rPr lang="en-US" sz="4800"/>
              <a:t>Duration of PIT Count</a:t>
            </a:r>
          </a:p>
        </p:txBody>
      </p:sp>
      <p:sp>
        <p:nvSpPr>
          <p:cNvPr id="14" name="Content Placeholder 13">
            <a:extLst>
              <a:ext uri="{FF2B5EF4-FFF2-40B4-BE49-F238E27FC236}">
                <a16:creationId xmlns:a16="http://schemas.microsoft.com/office/drawing/2014/main" id="{9A07DCA5-0A0E-9AEC-F856-076ECA17A7C3}"/>
              </a:ext>
            </a:extLst>
          </p:cNvPr>
          <p:cNvSpPr>
            <a:spLocks noGrp="1"/>
          </p:cNvSpPr>
          <p:nvPr>
            <p:ph idx="1"/>
          </p:nvPr>
        </p:nvSpPr>
        <p:spPr>
          <a:xfrm>
            <a:off x="5541263" y="457200"/>
            <a:ext cx="6007608" cy="1929384"/>
          </a:xfrm>
        </p:spPr>
        <p:txBody>
          <a:bodyPr anchor="ctr">
            <a:normAutofit/>
          </a:bodyPr>
          <a:lstStyle/>
          <a:p>
            <a:pPr marL="0" indent="0">
              <a:buNone/>
            </a:pPr>
            <a:r>
              <a:rPr lang="en-US" sz="2200" dirty="0"/>
              <a:t>The </a:t>
            </a:r>
            <a:r>
              <a:rPr lang="en-US" sz="2200" b="1" i="1" dirty="0">
                <a:solidFill>
                  <a:srgbClr val="FF0000"/>
                </a:solidFill>
              </a:rPr>
              <a:t>above-ground</a:t>
            </a:r>
            <a:r>
              <a:rPr lang="en-US" sz="2200" dirty="0"/>
              <a:t> count lasted a total of </a:t>
            </a:r>
            <a:r>
              <a:rPr lang="en-US" sz="2200" b="1" i="1" dirty="0">
                <a:solidFill>
                  <a:srgbClr val="FF0000"/>
                </a:solidFill>
              </a:rPr>
              <a:t>10 hours and 20 minutes</a:t>
            </a:r>
            <a:r>
              <a:rPr lang="en-US" sz="2200" dirty="0"/>
              <a:t>, while the </a:t>
            </a:r>
            <a:r>
              <a:rPr lang="en-US" sz="2200" b="1" i="1" dirty="0">
                <a:solidFill>
                  <a:schemeClr val="accent6">
                    <a:lumMod val="75000"/>
                  </a:schemeClr>
                </a:solidFill>
              </a:rPr>
              <a:t>tunnel count </a:t>
            </a:r>
            <a:r>
              <a:rPr lang="en-US" sz="2200" dirty="0"/>
              <a:t>lasted </a:t>
            </a:r>
            <a:r>
              <a:rPr lang="en-US" sz="2200" b="1" i="1" dirty="0">
                <a:solidFill>
                  <a:schemeClr val="accent6">
                    <a:lumMod val="75000"/>
                  </a:schemeClr>
                </a:solidFill>
              </a:rPr>
              <a:t>12 hours and 45 minutes</a:t>
            </a:r>
          </a:p>
        </p:txBody>
      </p:sp>
      <p:pic>
        <p:nvPicPr>
          <p:cNvPr id="3" name="Picture 2">
            <a:extLst>
              <a:ext uri="{FF2B5EF4-FFF2-40B4-BE49-F238E27FC236}">
                <a16:creationId xmlns:a16="http://schemas.microsoft.com/office/drawing/2014/main" id="{F84FC57E-9A72-1FA4-9931-DA124EF67C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7776" y="2569464"/>
            <a:ext cx="4905248" cy="3678936"/>
          </a:xfrm>
          <a:prstGeom prst="rect">
            <a:avLst/>
          </a:prstGeom>
        </p:spPr>
      </p:pic>
      <p:graphicFrame>
        <p:nvGraphicFramePr>
          <p:cNvPr id="19" name="Table 18">
            <a:extLst>
              <a:ext uri="{FF2B5EF4-FFF2-40B4-BE49-F238E27FC236}">
                <a16:creationId xmlns:a16="http://schemas.microsoft.com/office/drawing/2014/main" id="{DA1322F1-B329-BA01-FEFB-C22051D08BB3}"/>
              </a:ext>
            </a:extLst>
          </p:cNvPr>
          <p:cNvGraphicFramePr>
            <a:graphicFrameLocks noGrp="1"/>
          </p:cNvGraphicFramePr>
          <p:nvPr/>
        </p:nvGraphicFramePr>
        <p:xfrm>
          <a:off x="6334635" y="2569464"/>
          <a:ext cx="5307835" cy="3678948"/>
        </p:xfrm>
        <a:graphic>
          <a:graphicData uri="http://schemas.openxmlformats.org/drawingml/2006/table">
            <a:tbl>
              <a:tblPr firstRow="1" bandRow="1"/>
              <a:tblGrid>
                <a:gridCol w="2582341">
                  <a:extLst>
                    <a:ext uri="{9D8B030D-6E8A-4147-A177-3AD203B41FA5}">
                      <a16:colId xmlns:a16="http://schemas.microsoft.com/office/drawing/2014/main" val="2145288685"/>
                    </a:ext>
                  </a:extLst>
                </a:gridCol>
                <a:gridCol w="1511348">
                  <a:extLst>
                    <a:ext uri="{9D8B030D-6E8A-4147-A177-3AD203B41FA5}">
                      <a16:colId xmlns:a16="http://schemas.microsoft.com/office/drawing/2014/main" val="1436960120"/>
                    </a:ext>
                  </a:extLst>
                </a:gridCol>
                <a:gridCol w="1214146">
                  <a:extLst>
                    <a:ext uri="{9D8B030D-6E8A-4147-A177-3AD203B41FA5}">
                      <a16:colId xmlns:a16="http://schemas.microsoft.com/office/drawing/2014/main" val="3222495079"/>
                    </a:ext>
                  </a:extLst>
                </a:gridCol>
              </a:tblGrid>
              <a:tr h="282996">
                <a:tc>
                  <a:txBody>
                    <a:bodyPr/>
                    <a:lstStyle/>
                    <a:p>
                      <a:pPr algn="ctr" fontAlgn="b">
                        <a:buNone/>
                      </a:pPr>
                      <a:r>
                        <a:rPr lang="en-US" sz="1500" b="1" i="0" u="none" strike="noStrike">
                          <a:solidFill>
                            <a:srgbClr val="FFFFFF"/>
                          </a:solidFill>
                          <a:effectLst/>
                          <a:latin typeface="Aptos Narrow" panose="020B0004020202020204" pitchFamily="34" charset="0"/>
                        </a:rPr>
                        <a:t>Deployment Site</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buNone/>
                      </a:pPr>
                      <a:r>
                        <a:rPr lang="en-US" sz="1500" b="1" i="0" u="none" strike="noStrike">
                          <a:solidFill>
                            <a:srgbClr val="FFFFFF"/>
                          </a:solidFill>
                          <a:effectLst/>
                          <a:latin typeface="Aptos Narrow" panose="020B0004020202020204" pitchFamily="34" charset="0"/>
                        </a:rPr>
                        <a:t>Start Time</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buNone/>
                      </a:pPr>
                      <a:r>
                        <a:rPr lang="en-US" sz="1500" b="1" i="0" u="none" strike="noStrike">
                          <a:solidFill>
                            <a:srgbClr val="FFFFFF"/>
                          </a:solidFill>
                          <a:effectLst/>
                          <a:latin typeface="Aptos Narrow" panose="020B0004020202020204" pitchFamily="34" charset="0"/>
                        </a:rPr>
                        <a:t>End Time</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3499236848"/>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City of Las Vegas</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5">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3:00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5">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12:18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8577469"/>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HELP</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4:00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4:40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extLst>
                  <a:ext uri="{0D108BD9-81ED-4DB2-BD59-A6C34878D82A}">
                    <a16:rowId xmlns:a16="http://schemas.microsoft.com/office/drawing/2014/main" val="4009404414"/>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HopeLink</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4:48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12:34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extLst>
                  <a:ext uri="{0D108BD9-81ED-4DB2-BD59-A6C34878D82A}">
                    <a16:rowId xmlns:a16="http://schemas.microsoft.com/office/drawing/2014/main" val="705119492"/>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City of North Las Vegas</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3">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3">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9:44 AM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6067340"/>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US Vets</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10:11 AM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extLst>
                  <a:ext uri="{0D108BD9-81ED-4DB2-BD59-A6C34878D82A}">
                    <a16:rowId xmlns:a16="http://schemas.microsoft.com/office/drawing/2014/main" val="1280209912"/>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Desert Breeze</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11:06 AM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extLst>
                  <a:ext uri="{0D108BD9-81ED-4DB2-BD59-A6C34878D82A}">
                    <a16:rowId xmlns:a16="http://schemas.microsoft.com/office/drawing/2014/main" val="4003627856"/>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Boulder City</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11:33 AM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78662255"/>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Cambridge </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12:00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extLst>
                  <a:ext uri="{0D108BD9-81ED-4DB2-BD59-A6C34878D82A}">
                    <a16:rowId xmlns:a16="http://schemas.microsoft.com/office/drawing/2014/main" val="3332129170"/>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Bldg and Fire</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12:00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extLst>
                  <a:ext uri="{0D108BD9-81ED-4DB2-BD59-A6C34878D82A}">
                    <a16:rowId xmlns:a16="http://schemas.microsoft.com/office/drawing/2014/main" val="3165220018"/>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Mtn Crest</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5:00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1:00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EFFCD"/>
                    </a:solidFill>
                  </a:tcPr>
                </a:tc>
                <a:extLst>
                  <a:ext uri="{0D108BD9-81ED-4DB2-BD59-A6C34878D82A}">
                    <a16:rowId xmlns:a16="http://schemas.microsoft.com/office/drawing/2014/main" val="2748990271"/>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NPHY</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6:25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1:20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bg2"/>
                    </a:solidFill>
                  </a:tcPr>
                </a:tc>
                <a:extLst>
                  <a:ext uri="{0D108BD9-81ED-4DB2-BD59-A6C34878D82A}">
                    <a16:rowId xmlns:a16="http://schemas.microsoft.com/office/drawing/2014/main" val="788278632"/>
                  </a:ext>
                </a:extLst>
              </a:tr>
              <a:tr h="282996">
                <a:tc>
                  <a:txBody>
                    <a:bodyPr/>
                    <a:lstStyle/>
                    <a:p>
                      <a:pPr algn="l" fontAlgn="b">
                        <a:buNone/>
                      </a:pPr>
                      <a:r>
                        <a:rPr lang="en-US" sz="1500" b="0" i="0" u="none" strike="noStrike">
                          <a:solidFill>
                            <a:srgbClr val="000000"/>
                          </a:solidFill>
                          <a:effectLst/>
                          <a:latin typeface="Aptos Narrow" panose="020B0004020202020204" pitchFamily="34" charset="0"/>
                        </a:rPr>
                        <a:t>Henderson</a:t>
                      </a:r>
                    </a:p>
                  </a:txBody>
                  <a:tcPr marL="9434" marR="9434" marT="9434"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7:00 AM</a:t>
                      </a:r>
                    </a:p>
                  </a:txBody>
                  <a:tcPr marL="9434" marR="9434" marT="9434"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500" b="0" i="0" u="none" strike="noStrike">
                          <a:solidFill>
                            <a:srgbClr val="000000"/>
                          </a:solidFill>
                          <a:effectLst/>
                          <a:latin typeface="Aptos Narrow" panose="020B0004020202020204" pitchFamily="34" charset="0"/>
                        </a:rPr>
                        <a:t>12:05 PM</a:t>
                      </a:r>
                    </a:p>
                  </a:txBody>
                  <a:tcPr marL="9434" marR="9434" marT="9434"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84296649"/>
                  </a:ext>
                </a:extLst>
              </a:tr>
            </a:tbl>
          </a:graphicData>
        </a:graphic>
      </p:graphicFrame>
    </p:spTree>
    <p:extLst>
      <p:ext uri="{BB962C8B-B14F-4D97-AF65-F5344CB8AC3E}">
        <p14:creationId xmlns:p14="http://schemas.microsoft.com/office/powerpoint/2010/main" val="1641941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2728-4DC4-9F2A-47B5-386C396EC0DA}"/>
              </a:ext>
            </a:extLst>
          </p:cNvPr>
          <p:cNvSpPr>
            <a:spLocks noGrp="1"/>
          </p:cNvSpPr>
          <p:nvPr>
            <p:ph type="title"/>
          </p:nvPr>
        </p:nvSpPr>
        <p:spPr>
          <a:xfrm>
            <a:off x="640080" y="329184"/>
            <a:ext cx="6894576" cy="1783080"/>
          </a:xfrm>
        </p:spPr>
        <p:txBody>
          <a:bodyPr anchor="b">
            <a:normAutofit/>
          </a:bodyPr>
          <a:lstStyle/>
          <a:p>
            <a:r>
              <a:rPr lang="en-US" sz="5400" dirty="0"/>
              <a:t>PIT Count Day Surveys</a:t>
            </a:r>
          </a:p>
        </p:txBody>
      </p:sp>
      <p:sp>
        <p:nvSpPr>
          <p:cNvPr id="3" name="Content Placeholder 2">
            <a:extLst>
              <a:ext uri="{FF2B5EF4-FFF2-40B4-BE49-F238E27FC236}">
                <a16:creationId xmlns:a16="http://schemas.microsoft.com/office/drawing/2014/main" id="{0A11F2A1-2670-A0D0-1A5D-49E2800AA474}"/>
              </a:ext>
            </a:extLst>
          </p:cNvPr>
          <p:cNvSpPr>
            <a:spLocks noGrp="1"/>
          </p:cNvSpPr>
          <p:nvPr>
            <p:ph idx="1"/>
          </p:nvPr>
        </p:nvSpPr>
        <p:spPr>
          <a:xfrm>
            <a:off x="640080" y="2706624"/>
            <a:ext cx="6894576" cy="3483864"/>
          </a:xfrm>
        </p:spPr>
        <p:txBody>
          <a:bodyPr>
            <a:normAutofit/>
          </a:bodyPr>
          <a:lstStyle/>
          <a:p>
            <a:r>
              <a:rPr lang="en-US" sz="2200" dirty="0"/>
              <a:t>Clark County (City of Las Vegas/City of North Las Vegas/ Boulder City/ Unincorporated Clark County)</a:t>
            </a:r>
          </a:p>
          <a:p>
            <a:pPr lvl="1"/>
            <a:r>
              <a:rPr lang="en-US" sz="2200" dirty="0"/>
              <a:t>2003 completed surveys</a:t>
            </a:r>
          </a:p>
          <a:p>
            <a:r>
              <a:rPr lang="en-US" sz="2200" dirty="0"/>
              <a:t>Mesquite</a:t>
            </a:r>
          </a:p>
          <a:p>
            <a:pPr lvl="1"/>
            <a:r>
              <a:rPr lang="en-US" sz="2200" dirty="0"/>
              <a:t>12 completed Surveys</a:t>
            </a:r>
          </a:p>
          <a:p>
            <a:r>
              <a:rPr lang="en-US" sz="2200" dirty="0"/>
              <a:t>Laughlin </a:t>
            </a:r>
          </a:p>
          <a:p>
            <a:pPr lvl="1"/>
            <a:r>
              <a:rPr lang="en-US" sz="2200" dirty="0"/>
              <a:t>6 completed surveys</a:t>
            </a:r>
          </a:p>
          <a:p>
            <a:pPr marL="0" indent="0">
              <a:buNone/>
            </a:pPr>
            <a:r>
              <a:rPr lang="en-US" sz="2200" dirty="0"/>
              <a:t>A total of </a:t>
            </a:r>
            <a:r>
              <a:rPr lang="en-US" sz="2200" b="1" i="1" dirty="0">
                <a:solidFill>
                  <a:schemeClr val="tx2">
                    <a:lumMod val="50000"/>
                    <a:lumOff val="50000"/>
                  </a:schemeClr>
                </a:solidFill>
              </a:rPr>
              <a:t>2,021 surveys</a:t>
            </a:r>
            <a:r>
              <a:rPr lang="en-US" sz="2200" dirty="0">
                <a:solidFill>
                  <a:schemeClr val="tx2">
                    <a:lumMod val="50000"/>
                    <a:lumOff val="50000"/>
                  </a:schemeClr>
                </a:solidFill>
              </a:rPr>
              <a:t> </a:t>
            </a:r>
            <a:r>
              <a:rPr lang="en-US" sz="2200" dirty="0"/>
              <a:t>were completed across all areas.</a:t>
            </a:r>
          </a:p>
        </p:txBody>
      </p:sp>
      <p:pic>
        <p:nvPicPr>
          <p:cNvPr id="4" name="Picture 3">
            <a:extLst>
              <a:ext uri="{FF2B5EF4-FFF2-40B4-BE49-F238E27FC236}">
                <a16:creationId xmlns:a16="http://schemas.microsoft.com/office/drawing/2014/main" id="{932DC662-2FDA-5968-4C9A-90F46958CF91}"/>
              </a:ext>
              <a:ext uri="{C183D7F6-B498-43B3-948B-1728B52AA6E4}">
                <adec:decorative xmlns:adec="http://schemas.microsoft.com/office/drawing/2017/decorative" val="1"/>
              </a:ext>
            </a:extLst>
          </p:cNvPr>
          <p:cNvPicPr>
            <a:picLocks noChangeAspect="1"/>
          </p:cNvPicPr>
          <p:nvPr/>
        </p:nvPicPr>
        <p:blipFill>
          <a:blip r:embed="rId3"/>
          <a:srcRect l="2139" r="2574" b="-1"/>
          <a:stretch>
            <a:fillRect/>
          </a:stretch>
        </p:blipFill>
        <p:spPr>
          <a:xfrm>
            <a:off x="8539123" y="329183"/>
            <a:ext cx="2663649" cy="3429969"/>
          </a:xfrm>
          <a:prstGeom prst="rect">
            <a:avLst/>
          </a:prstGeom>
        </p:spPr>
      </p:pic>
      <p:pic>
        <p:nvPicPr>
          <p:cNvPr id="5" name="Picture 4">
            <a:extLst>
              <a:ext uri="{FF2B5EF4-FFF2-40B4-BE49-F238E27FC236}">
                <a16:creationId xmlns:a16="http://schemas.microsoft.com/office/drawing/2014/main" id="{5B56FAC9-B733-B5E9-BBFF-DDE8F69C9B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10956" y="4079193"/>
            <a:ext cx="2901696" cy="2176272"/>
          </a:xfrm>
          <a:prstGeom prst="rect">
            <a:avLst/>
          </a:prstGeom>
        </p:spPr>
      </p:pic>
    </p:spTree>
    <p:extLst>
      <p:ext uri="{BB962C8B-B14F-4D97-AF65-F5344CB8AC3E}">
        <p14:creationId xmlns:p14="http://schemas.microsoft.com/office/powerpoint/2010/main" val="380014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2E070B-585E-E8C1-49D4-18A86ACCD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D4315-9BDB-5DF4-6777-34C8AEE573BF}"/>
              </a:ext>
            </a:extLst>
          </p:cNvPr>
          <p:cNvSpPr>
            <a:spLocks noGrp="1"/>
          </p:cNvSpPr>
          <p:nvPr>
            <p:ph type="title"/>
          </p:nvPr>
        </p:nvSpPr>
        <p:spPr>
          <a:xfrm>
            <a:off x="304800" y="152400"/>
            <a:ext cx="10515600" cy="686802"/>
          </a:xfrm>
        </p:spPr>
        <p:txBody>
          <a:bodyPr/>
          <a:lstStyle/>
          <a:p>
            <a:r>
              <a:rPr lang="en-US" dirty="0">
                <a:solidFill>
                  <a:schemeClr val="bg1"/>
                </a:solidFill>
              </a:rPr>
              <a:t>	Resources</a:t>
            </a:r>
          </a:p>
        </p:txBody>
      </p:sp>
      <p:sp>
        <p:nvSpPr>
          <p:cNvPr id="6" name="TextBox 5">
            <a:extLst>
              <a:ext uri="{FF2B5EF4-FFF2-40B4-BE49-F238E27FC236}">
                <a16:creationId xmlns:a16="http://schemas.microsoft.com/office/drawing/2014/main" id="{413FA3B6-BF2D-890C-0DF6-C275A810EF73}"/>
              </a:ext>
            </a:extLst>
          </p:cNvPr>
          <p:cNvSpPr txBox="1"/>
          <p:nvPr/>
        </p:nvSpPr>
        <p:spPr>
          <a:xfrm>
            <a:off x="5264842" y="113237"/>
            <a:ext cx="1662315" cy="523220"/>
          </a:xfrm>
          <a:prstGeom prst="rect">
            <a:avLst/>
          </a:prstGeom>
          <a:noFill/>
        </p:spPr>
        <p:txBody>
          <a:bodyPr wrap="none" rtlCol="0">
            <a:spAutoFit/>
          </a:bodyPr>
          <a:lstStyle/>
          <a:p>
            <a:r>
              <a:rPr lang="en-US" sz="2800" dirty="0"/>
              <a:t>Resources</a:t>
            </a:r>
          </a:p>
        </p:txBody>
      </p:sp>
      <p:sp>
        <p:nvSpPr>
          <p:cNvPr id="4" name="Content Placeholder 2">
            <a:extLst>
              <a:ext uri="{FF2B5EF4-FFF2-40B4-BE49-F238E27FC236}">
                <a16:creationId xmlns:a16="http://schemas.microsoft.com/office/drawing/2014/main" id="{94901861-2B26-21BB-1B40-F4543EC25C44}"/>
              </a:ext>
            </a:extLst>
          </p:cNvPr>
          <p:cNvSpPr txBox="1">
            <a:spLocks noGrp="1"/>
          </p:cNvSpPr>
          <p:nvPr>
            <p:ph idx="1"/>
          </p:nvPr>
        </p:nvSpPr>
        <p:spPr>
          <a:xfrm>
            <a:off x="542779" y="1331240"/>
            <a:ext cx="10515600" cy="45474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accent1"/>
                </a:solidFill>
                <a:hlinkClick r:id="rId2">
                  <a:extLst>
                    <a:ext uri="{A12FA001-AC4F-418D-AE19-62706E023703}">
                      <ahyp:hlinkClr xmlns:ahyp="http://schemas.microsoft.com/office/drawing/2018/hyperlinkcolor" val="tx"/>
                    </a:ext>
                  </a:extLst>
                </a:hlinkClick>
              </a:rPr>
              <a:t>ClarkCountyNV.gov</a:t>
            </a:r>
            <a:endParaRPr lang="en-US" sz="1200" b="1" dirty="0">
              <a:solidFill>
                <a:schemeClr val="accent1"/>
              </a:solidFill>
            </a:endParaRPr>
          </a:p>
          <a:p>
            <a:pPr lvl="1"/>
            <a:r>
              <a:rPr lang="en-US" sz="1200" dirty="0"/>
              <a:t>Rent and utility assistance program overview and applications</a:t>
            </a:r>
          </a:p>
          <a:p>
            <a:pPr lvl="1"/>
            <a:r>
              <a:rPr lang="en-US" sz="1200" dirty="0"/>
              <a:t>Overview of CARE teams</a:t>
            </a:r>
          </a:p>
          <a:p>
            <a:pPr lvl="1"/>
            <a:r>
              <a:rPr lang="en-US" sz="1200" dirty="0"/>
              <a:t>Undocumented Immigrant Resources</a:t>
            </a:r>
          </a:p>
          <a:p>
            <a:pPr lvl="1"/>
            <a:r>
              <a:rPr lang="en-US" sz="1200" dirty="0"/>
              <a:t>Transportation Assistance Information (return to respective state)</a:t>
            </a:r>
          </a:p>
          <a:p>
            <a:pPr lvl="1"/>
            <a:r>
              <a:rPr lang="en-US" sz="1200" dirty="0"/>
              <a:t>Burials and cremation assistance</a:t>
            </a:r>
          </a:p>
          <a:p>
            <a:pPr lvl="1"/>
            <a:r>
              <a:rPr lang="en-US" sz="1200" dirty="0"/>
              <a:t>Disabled and senior adult supportive services</a:t>
            </a:r>
          </a:p>
          <a:p>
            <a:pPr lvl="1"/>
            <a:r>
              <a:rPr lang="en-US" sz="1200" dirty="0"/>
              <a:t>AI Chatbot to review client eligibility</a:t>
            </a:r>
          </a:p>
          <a:p>
            <a:pPr lvl="1"/>
            <a:r>
              <a:rPr lang="en-US" sz="1200" dirty="0"/>
              <a:t>Office locations</a:t>
            </a:r>
          </a:p>
          <a:p>
            <a:pPr lvl="1"/>
            <a:r>
              <a:rPr lang="en-US" sz="1200" dirty="0"/>
              <a:t>Landlord partner portal &amp; recruitment</a:t>
            </a:r>
          </a:p>
          <a:p>
            <a:pPr marL="0" indent="0">
              <a:buNone/>
            </a:pPr>
            <a:endParaRPr lang="en-US" sz="1600" dirty="0"/>
          </a:p>
        </p:txBody>
      </p:sp>
      <p:sp>
        <p:nvSpPr>
          <p:cNvPr id="5" name="Content Placeholder 2">
            <a:extLst>
              <a:ext uri="{FF2B5EF4-FFF2-40B4-BE49-F238E27FC236}">
                <a16:creationId xmlns:a16="http://schemas.microsoft.com/office/drawing/2014/main" id="{7349BFDA-3AD7-0571-9CE4-94BE9D8A09C4}"/>
              </a:ext>
            </a:extLst>
          </p:cNvPr>
          <p:cNvSpPr txBox="1">
            <a:spLocks/>
          </p:cNvSpPr>
          <p:nvPr/>
        </p:nvSpPr>
        <p:spPr>
          <a:xfrm>
            <a:off x="6134677" y="1085221"/>
            <a:ext cx="5792716" cy="45474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solidFill>
                <a:latin typeface="Calibri" panose="020F0502020204030204"/>
                <a:hlinkClick r:id="rId3">
                  <a:extLst>
                    <a:ext uri="{A12FA001-AC4F-418D-AE19-62706E023703}">
                      <ahyp:hlinkClr xmlns:ahyp="http://schemas.microsoft.com/office/drawing/2018/hyperlinkcolor" val="tx"/>
                    </a:ext>
                  </a:extLst>
                </a:hlinkClick>
              </a:rPr>
              <a:t>HelpHopeHome.org</a:t>
            </a:r>
            <a:endParaRPr lang="en-US" sz="1600" b="1" dirty="0">
              <a:solidFill>
                <a:schemeClr val="accent1"/>
              </a:solidFill>
              <a:latin typeface="Calibri" panose="020F0502020204030204"/>
            </a:endParaRPr>
          </a:p>
          <a:p>
            <a:pPr lvl="1"/>
            <a:r>
              <a:rPr lang="en-US" sz="1600" dirty="0">
                <a:solidFill>
                  <a:srgbClr val="000000"/>
                </a:solidFill>
                <a:latin typeface="Calibri" panose="020F0502020204030204"/>
              </a:rPr>
              <a:t>Online Resource Guide</a:t>
            </a:r>
          </a:p>
          <a:p>
            <a:pPr lvl="1"/>
            <a:r>
              <a:rPr lang="en-US" sz="1600" dirty="0">
                <a:solidFill>
                  <a:srgbClr val="000000"/>
                </a:solidFill>
                <a:latin typeface="Calibri" panose="020F0502020204030204"/>
              </a:rPr>
              <a:t>Printable Pocket Resource Guide</a:t>
            </a:r>
          </a:p>
          <a:p>
            <a:pPr lvl="1"/>
            <a:r>
              <a:rPr lang="en-US" sz="1600" dirty="0">
                <a:solidFill>
                  <a:srgbClr val="000000"/>
                </a:solidFill>
                <a:latin typeface="Calibri" panose="020F0502020204030204"/>
              </a:rPr>
              <a:t>Resource Dashboard</a:t>
            </a:r>
          </a:p>
          <a:p>
            <a:pPr lvl="1"/>
            <a:r>
              <a:rPr lang="en-US" sz="1600" dirty="0">
                <a:solidFill>
                  <a:srgbClr val="000000"/>
                </a:solidFill>
                <a:latin typeface="Calibri" panose="020F0502020204030204"/>
              </a:rPr>
              <a:t>Community Calendar</a:t>
            </a:r>
          </a:p>
          <a:p>
            <a:pPr lvl="1"/>
            <a:r>
              <a:rPr lang="en-US" sz="1600" dirty="0">
                <a:solidFill>
                  <a:srgbClr val="000000"/>
                </a:solidFill>
                <a:latin typeface="Calibri" panose="020F0502020204030204"/>
              </a:rPr>
              <a:t>Fact Sheets</a:t>
            </a:r>
          </a:p>
          <a:p>
            <a:pPr lvl="1"/>
            <a:r>
              <a:rPr lang="en-US" sz="1600" dirty="0">
                <a:solidFill>
                  <a:srgbClr val="000000"/>
                </a:solidFill>
                <a:latin typeface="Calibri" panose="020F0502020204030204"/>
              </a:rPr>
              <a:t>Regional, State, and Federal Plans to End Homelessness</a:t>
            </a:r>
            <a:br>
              <a:rPr lang="en-US" sz="1600" dirty="0">
                <a:solidFill>
                  <a:srgbClr val="000000"/>
                </a:solidFill>
                <a:latin typeface="Calibri" panose="020F0502020204030204"/>
              </a:rPr>
            </a:br>
            <a:endParaRPr lang="en-US" sz="1600" dirty="0">
              <a:solidFill>
                <a:srgbClr val="000000"/>
              </a:solidFill>
              <a:latin typeface="Calibri" panose="020F0502020204030204"/>
            </a:endParaRPr>
          </a:p>
          <a:p>
            <a:r>
              <a:rPr lang="en-US" sz="1600" dirty="0">
                <a:solidFill>
                  <a:srgbClr val="000000"/>
                </a:solidFill>
                <a:latin typeface="Calibri" panose="020F0502020204030204"/>
              </a:rPr>
              <a:t>Nevada 2-1-1</a:t>
            </a:r>
          </a:p>
          <a:p>
            <a:pPr lvl="1"/>
            <a:r>
              <a:rPr lang="en-US" sz="1600" dirty="0">
                <a:solidFill>
                  <a:srgbClr val="000000"/>
                </a:solidFill>
                <a:latin typeface="Calibri" panose="020F0502020204030204"/>
              </a:rPr>
              <a:t>Online resource guide: </a:t>
            </a:r>
            <a:r>
              <a:rPr lang="en-US" sz="1600" b="1" dirty="0">
                <a:solidFill>
                  <a:schemeClr val="accent1"/>
                </a:solidFill>
                <a:latin typeface="Calibri" panose="020F0502020204030204"/>
                <a:hlinkClick r:id="rId4">
                  <a:extLst>
                    <a:ext uri="{A12FA001-AC4F-418D-AE19-62706E023703}">
                      <ahyp:hlinkClr xmlns:ahyp="http://schemas.microsoft.com/office/drawing/2018/hyperlinkcolor" val="tx"/>
                    </a:ext>
                  </a:extLst>
                </a:hlinkClick>
              </a:rPr>
              <a:t>www.nevada211.org</a:t>
            </a:r>
            <a:endParaRPr lang="en-US" sz="1600" b="1" dirty="0">
              <a:solidFill>
                <a:schemeClr val="accent1"/>
              </a:solidFill>
              <a:latin typeface="Calibri" panose="020F0502020204030204"/>
            </a:endParaRPr>
          </a:p>
          <a:p>
            <a:pPr lvl="1"/>
            <a:r>
              <a:rPr lang="en-US" sz="1600" dirty="0">
                <a:solidFill>
                  <a:srgbClr val="000000"/>
                </a:solidFill>
                <a:latin typeface="Calibri" panose="020F0502020204030204"/>
              </a:rPr>
              <a:t>Call 2-1-1 or 1-866-535-5654 </a:t>
            </a:r>
          </a:p>
          <a:p>
            <a:pPr lvl="1"/>
            <a:r>
              <a:rPr lang="en-US" sz="1600" dirty="0">
                <a:solidFill>
                  <a:srgbClr val="000000"/>
                </a:solidFill>
                <a:latin typeface="Calibri" panose="020F0502020204030204"/>
              </a:rPr>
              <a:t>Text your zip code to 898211 (Live text chat)</a:t>
            </a:r>
          </a:p>
          <a:p>
            <a:pPr lvl="1"/>
            <a:r>
              <a:rPr lang="en-US" sz="1600" dirty="0">
                <a:solidFill>
                  <a:srgbClr val="000000"/>
                </a:solidFill>
                <a:latin typeface="Calibri" panose="020F0502020204030204"/>
              </a:rPr>
              <a:t>Chat with Nevada 2-1-1 online (Live online chat)</a:t>
            </a:r>
          </a:p>
        </p:txBody>
      </p:sp>
      <p:pic>
        <p:nvPicPr>
          <p:cNvPr id="1026" name="Picture 2">
            <a:extLst>
              <a:ext uri="{FF2B5EF4-FFF2-40B4-BE49-F238E27FC236}">
                <a16:creationId xmlns:a16="http://schemas.microsoft.com/office/drawing/2014/main" id="{E6CDAA4F-70FB-A3A3-3DDB-6B8BB0BC84B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704" y="3904821"/>
            <a:ext cx="3313326" cy="2615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7C9856-7702-8216-CA52-2925D775FEA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4" y="6246799"/>
            <a:ext cx="584226" cy="584226"/>
          </a:xfrm>
          <a:prstGeom prst="rect">
            <a:avLst/>
          </a:prstGeom>
        </p:spPr>
      </p:pic>
    </p:spTree>
    <p:extLst>
      <p:ext uri="{BB962C8B-B14F-4D97-AF65-F5344CB8AC3E}">
        <p14:creationId xmlns:p14="http://schemas.microsoft.com/office/powerpoint/2010/main" val="471705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60C40D-2073-8296-2C99-5ED935973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1CC61-9ABD-3648-2A58-98C8F74694DA}"/>
              </a:ext>
            </a:extLst>
          </p:cNvPr>
          <p:cNvSpPr>
            <a:spLocks noGrp="1"/>
          </p:cNvSpPr>
          <p:nvPr>
            <p:ph type="title"/>
          </p:nvPr>
        </p:nvSpPr>
        <p:spPr>
          <a:xfrm>
            <a:off x="304800" y="152400"/>
            <a:ext cx="10515600" cy="686802"/>
          </a:xfrm>
        </p:spPr>
        <p:txBody>
          <a:bodyPr/>
          <a:lstStyle/>
          <a:p>
            <a:r>
              <a:rPr lang="en-US" dirty="0">
                <a:solidFill>
                  <a:schemeClr val="bg1"/>
                </a:solidFill>
              </a:rPr>
              <a:t>	Resources </a:t>
            </a:r>
          </a:p>
        </p:txBody>
      </p:sp>
      <p:sp>
        <p:nvSpPr>
          <p:cNvPr id="8" name="Content Placeholder 7">
            <a:extLst>
              <a:ext uri="{FF2B5EF4-FFF2-40B4-BE49-F238E27FC236}">
                <a16:creationId xmlns:a16="http://schemas.microsoft.com/office/drawing/2014/main" id="{74F5A5C4-1EC5-9B11-BD48-DF240BA390A8}"/>
              </a:ext>
              <a:ext uri="{C183D7F6-B498-43B3-948B-1728B52AA6E4}">
                <adec:decorative xmlns:adec="http://schemas.microsoft.com/office/drawing/2017/decorative" val="1"/>
              </a:ext>
            </a:extLst>
          </p:cNvPr>
          <p:cNvSpPr>
            <a:spLocks noGrp="1"/>
          </p:cNvSpPr>
          <p:nvPr>
            <p:ph idx="1"/>
          </p:nvPr>
        </p:nvSpPr>
        <p:spPr/>
        <p:txBody>
          <a:bodyPr/>
          <a:lstStyle/>
          <a:p>
            <a:endParaRPr lang="en-US" dirty="0"/>
          </a:p>
          <a:p>
            <a:endParaRPr lang="en-US" dirty="0"/>
          </a:p>
        </p:txBody>
      </p:sp>
      <p:sp>
        <p:nvSpPr>
          <p:cNvPr id="11" name="TextBox 10">
            <a:extLst>
              <a:ext uri="{FF2B5EF4-FFF2-40B4-BE49-F238E27FC236}">
                <a16:creationId xmlns:a16="http://schemas.microsoft.com/office/drawing/2014/main" id="{66FEAB7A-86B5-F798-73EA-B36FF7802223}"/>
              </a:ext>
            </a:extLst>
          </p:cNvPr>
          <p:cNvSpPr txBox="1"/>
          <p:nvPr/>
        </p:nvSpPr>
        <p:spPr>
          <a:xfrm>
            <a:off x="304800" y="1335424"/>
            <a:ext cx="8839200" cy="2862322"/>
          </a:xfrm>
          <a:prstGeom prst="rect">
            <a:avLst/>
          </a:prstGeom>
          <a:noFill/>
        </p:spPr>
        <p:txBody>
          <a:bodyPr wrap="square">
            <a:spAutoFit/>
          </a:bodyPr>
          <a:lstStyle/>
          <a:p>
            <a:r>
              <a:rPr lang="en-US" sz="3600" b="1" dirty="0"/>
              <a:t>Brenda Barnes</a:t>
            </a:r>
          </a:p>
          <a:p>
            <a:r>
              <a:rPr lang="en-US" sz="3600" dirty="0"/>
              <a:t>Manager, Community Support</a:t>
            </a:r>
          </a:p>
          <a:p>
            <a:r>
              <a:rPr lang="en-US" sz="3600" dirty="0"/>
              <a:t>SNHCoC Director</a:t>
            </a:r>
          </a:p>
          <a:p>
            <a:endParaRPr lang="en-US" sz="3600" dirty="0"/>
          </a:p>
          <a:p>
            <a:r>
              <a:rPr lang="en-US" sz="3600" dirty="0"/>
              <a:t>Email: MartinBV@ClarkCountyNV.gov</a:t>
            </a:r>
          </a:p>
        </p:txBody>
      </p:sp>
      <p:pic>
        <p:nvPicPr>
          <p:cNvPr id="12" name="Picture 11">
            <a:extLst>
              <a:ext uri="{FF2B5EF4-FFF2-40B4-BE49-F238E27FC236}">
                <a16:creationId xmlns:a16="http://schemas.microsoft.com/office/drawing/2014/main" id="{42C79CFC-45AE-04B2-30DA-95B0D35648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3803" y="1184536"/>
            <a:ext cx="3170195" cy="3164098"/>
          </a:xfrm>
          <a:prstGeom prst="rect">
            <a:avLst/>
          </a:prstGeom>
        </p:spPr>
      </p:pic>
    </p:spTree>
    <p:extLst>
      <p:ext uri="{BB962C8B-B14F-4D97-AF65-F5344CB8AC3E}">
        <p14:creationId xmlns:p14="http://schemas.microsoft.com/office/powerpoint/2010/main" val="75847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54339-ADAA-405A-8894-DE2474E64FB0}"/>
              </a:ext>
            </a:extLst>
          </p:cNvPr>
          <p:cNvSpPr>
            <a:spLocks noGrp="1"/>
          </p:cNvSpPr>
          <p:nvPr>
            <p:ph type="title"/>
          </p:nvPr>
        </p:nvSpPr>
        <p:spPr>
          <a:xfrm>
            <a:off x="304800" y="118888"/>
            <a:ext cx="10515600" cy="686802"/>
          </a:xfrm>
        </p:spPr>
        <p:txBody>
          <a:bodyPr/>
          <a:lstStyle/>
          <a:p>
            <a:r>
              <a:rPr lang="en-US" dirty="0"/>
              <a:t>What is the CoC?  </a:t>
            </a:r>
          </a:p>
        </p:txBody>
      </p:sp>
      <p:sp>
        <p:nvSpPr>
          <p:cNvPr id="2" name="Content Placeholder 1">
            <a:extLst>
              <a:ext uri="{FF2B5EF4-FFF2-40B4-BE49-F238E27FC236}">
                <a16:creationId xmlns:a16="http://schemas.microsoft.com/office/drawing/2014/main" id="{1D2E3A69-CF33-43B8-9223-BA9BEABA53F2}"/>
              </a:ext>
            </a:extLst>
          </p:cNvPr>
          <p:cNvSpPr>
            <a:spLocks noGrp="1"/>
          </p:cNvSpPr>
          <p:nvPr>
            <p:ph idx="1"/>
          </p:nvPr>
        </p:nvSpPr>
        <p:spPr>
          <a:xfrm>
            <a:off x="838200" y="1371600"/>
            <a:ext cx="10515600" cy="4800600"/>
          </a:xfrm>
        </p:spPr>
        <p:txBody>
          <a:bodyPr>
            <a:normAutofit fontScale="85000" lnSpcReduction="20000"/>
          </a:bodyPr>
          <a:lstStyle/>
          <a:p>
            <a:pPr marL="0" indent="0">
              <a:buNone/>
            </a:pPr>
            <a:r>
              <a:rPr lang="en-US" b="1"/>
              <a:t>The “Collaborative Applicant” is responsible for:</a:t>
            </a:r>
          </a:p>
          <a:p>
            <a:pPr marL="0" indent="0">
              <a:buNone/>
            </a:pPr>
            <a:endParaRPr lang="en-US" b="1"/>
          </a:p>
          <a:p>
            <a:pPr marL="457200" indent="-457200">
              <a:buFont typeface="+mj-lt"/>
              <a:buAutoNum type="arabicPeriod"/>
            </a:pPr>
            <a:r>
              <a:rPr lang="en-US" b="1"/>
              <a:t>Completing a consolidated application annually</a:t>
            </a:r>
          </a:p>
          <a:p>
            <a:pPr lvl="1"/>
            <a:r>
              <a:rPr lang="en-US" sz="1900"/>
              <a:t>Annual community application for funding</a:t>
            </a:r>
          </a:p>
          <a:p>
            <a:pPr marL="457200" indent="-457200">
              <a:buFont typeface="+mj-lt"/>
              <a:buAutoNum type="arabicPeriod"/>
            </a:pPr>
            <a:r>
              <a:rPr lang="en-US" b="1"/>
              <a:t>Monitoring CoC grantees</a:t>
            </a:r>
          </a:p>
          <a:p>
            <a:pPr lvl="1"/>
            <a:r>
              <a:rPr lang="en-US" sz="1900"/>
              <a:t>Annual monitoring, impacts subsequent application scoring</a:t>
            </a:r>
          </a:p>
          <a:p>
            <a:pPr marL="457200" indent="-457200">
              <a:buFont typeface="+mj-lt"/>
              <a:buAutoNum type="arabicPeriod"/>
            </a:pPr>
            <a:r>
              <a:rPr lang="en-US" b="1"/>
              <a:t>Managing Coordinated Entry</a:t>
            </a:r>
          </a:p>
          <a:p>
            <a:pPr lvl="1"/>
            <a:r>
              <a:rPr lang="en-US" sz="1900"/>
              <a:t>No wrong door, standardized assessment and single prioritized list of people experiencing homelessness for housing referrals to made off of </a:t>
            </a:r>
          </a:p>
          <a:p>
            <a:pPr marL="457200" indent="-457200">
              <a:buFont typeface="+mj-lt"/>
              <a:buAutoNum type="arabicPeriod"/>
            </a:pPr>
            <a:r>
              <a:rPr lang="en-US" b="1"/>
              <a:t>Point in Time Count</a:t>
            </a:r>
          </a:p>
          <a:p>
            <a:pPr lvl="1"/>
            <a:r>
              <a:rPr lang="en-US" sz="1900"/>
              <a:t>Once per year count the last 10 days in January</a:t>
            </a:r>
          </a:p>
          <a:p>
            <a:pPr marL="457200" indent="-457200">
              <a:buFont typeface="+mj-lt"/>
              <a:buAutoNum type="arabicPeriod"/>
            </a:pPr>
            <a:r>
              <a:rPr lang="en-US" b="1"/>
              <a:t>Maintaining HMIS</a:t>
            </a:r>
          </a:p>
          <a:p>
            <a:pPr lvl="1"/>
            <a:r>
              <a:rPr lang="en-US" sz="1900"/>
              <a:t>Homeless Management Information System</a:t>
            </a:r>
          </a:p>
          <a:p>
            <a:pPr lvl="1"/>
            <a:r>
              <a:rPr lang="en-US" sz="1900"/>
              <a:t>Communitywide database for people experiencing homelessness</a:t>
            </a:r>
          </a:p>
          <a:p>
            <a:pPr marL="457200" indent="-457200">
              <a:buFont typeface="+mj-lt"/>
              <a:buAutoNum type="arabicPeriod"/>
            </a:pPr>
            <a:r>
              <a:rPr lang="en-US" b="1"/>
              <a:t>HUD reporting</a:t>
            </a:r>
          </a:p>
          <a:p>
            <a:pPr lvl="1"/>
            <a:r>
              <a:rPr lang="en-US" sz="1900"/>
              <a:t>CoC wide aggregate numbers reported quarterly and annually</a:t>
            </a:r>
          </a:p>
          <a:p>
            <a:endParaRPr lang="en-US"/>
          </a:p>
          <a:p>
            <a:endParaRPr lang="en-US"/>
          </a:p>
        </p:txBody>
      </p:sp>
      <p:sp>
        <p:nvSpPr>
          <p:cNvPr id="4" name="TextBox 3">
            <a:extLst>
              <a:ext uri="{FF2B5EF4-FFF2-40B4-BE49-F238E27FC236}">
                <a16:creationId xmlns:a16="http://schemas.microsoft.com/office/drawing/2014/main" id="{C5527B94-DA50-4242-AE49-4D7154034573}"/>
              </a:ext>
            </a:extLst>
          </p:cNvPr>
          <p:cNvSpPr txBox="1"/>
          <p:nvPr/>
        </p:nvSpPr>
        <p:spPr>
          <a:xfrm>
            <a:off x="2511490" y="6400800"/>
            <a:ext cx="9680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rPr>
              <a:t>https://www.ecfr.gov/current/title-24/subtitle-B/chapter-V/subchapter-C/part-578</a:t>
            </a:r>
          </a:p>
        </p:txBody>
      </p:sp>
    </p:spTree>
    <p:extLst>
      <p:ext uri="{BB962C8B-B14F-4D97-AF65-F5344CB8AC3E}">
        <p14:creationId xmlns:p14="http://schemas.microsoft.com/office/powerpoint/2010/main" val="83590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D2E4-A74C-4D84-9705-9233632FC37C}"/>
              </a:ext>
            </a:extLst>
          </p:cNvPr>
          <p:cNvSpPr>
            <a:spLocks noGrp="1"/>
          </p:cNvSpPr>
          <p:nvPr>
            <p:ph type="title"/>
          </p:nvPr>
        </p:nvSpPr>
        <p:spPr>
          <a:xfrm>
            <a:off x="685800" y="152400"/>
            <a:ext cx="10515600" cy="686802"/>
          </a:xfrm>
        </p:spPr>
        <p:txBody>
          <a:bodyPr/>
          <a:lstStyle/>
          <a:p>
            <a:r>
              <a:rPr lang="en-US"/>
              <a:t>Consolidated Application</a:t>
            </a:r>
          </a:p>
        </p:txBody>
      </p:sp>
      <p:graphicFrame>
        <p:nvGraphicFramePr>
          <p:cNvPr id="6" name="Content Placeholder 5">
            <a:extLst>
              <a:ext uri="{FF2B5EF4-FFF2-40B4-BE49-F238E27FC236}">
                <a16:creationId xmlns:a16="http://schemas.microsoft.com/office/drawing/2014/main" id="{5C8C03F0-370D-41B3-A819-BBEF6D0BABE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45260755"/>
              </p:ext>
            </p:extLst>
          </p:nvPr>
        </p:nvGraphicFramePr>
        <p:xfrm>
          <a:off x="-275492" y="1981200"/>
          <a:ext cx="10287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quals 8" descr="Equals">
            <a:extLst>
              <a:ext uri="{FF2B5EF4-FFF2-40B4-BE49-F238E27FC236}">
                <a16:creationId xmlns:a16="http://schemas.microsoft.com/office/drawing/2014/main" id="{A352F7ED-CAB9-47DC-B28E-8E0D2FD49508}"/>
              </a:ext>
            </a:extLst>
          </p:cNvPr>
          <p:cNvSpPr/>
          <p:nvPr/>
        </p:nvSpPr>
        <p:spPr>
          <a:xfrm>
            <a:off x="9372600" y="3311769"/>
            <a:ext cx="1143000" cy="3048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ckwell" panose="02060603020205020403"/>
              <a:ea typeface="+mn-ea"/>
              <a:cs typeface="+mn-cs"/>
            </a:endParaRPr>
          </a:p>
        </p:txBody>
      </p:sp>
      <p:pic>
        <p:nvPicPr>
          <p:cNvPr id="8" name="Graphic 7">
            <a:extLst>
              <a:ext uri="{FF2B5EF4-FFF2-40B4-BE49-F238E27FC236}">
                <a16:creationId xmlns:a16="http://schemas.microsoft.com/office/drawing/2014/main" id="{7006360D-6751-4FD7-8596-5018396ECB1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9400" y="2453054"/>
            <a:ext cx="1676400" cy="1676400"/>
          </a:xfrm>
          <a:prstGeom prst="rect">
            <a:avLst/>
          </a:prstGeom>
        </p:spPr>
      </p:pic>
      <p:sp>
        <p:nvSpPr>
          <p:cNvPr id="3" name="TextBox 2">
            <a:extLst>
              <a:ext uri="{FF2B5EF4-FFF2-40B4-BE49-F238E27FC236}">
                <a16:creationId xmlns:a16="http://schemas.microsoft.com/office/drawing/2014/main" id="{E24ECA88-923A-FFEC-B4C6-AFCF94FD1534}"/>
              </a:ext>
            </a:extLst>
          </p:cNvPr>
          <p:cNvSpPr txBox="1"/>
          <p:nvPr/>
        </p:nvSpPr>
        <p:spPr>
          <a:xfrm>
            <a:off x="10363200" y="4112236"/>
            <a:ext cx="1752600" cy="923330"/>
          </a:xfrm>
          <a:prstGeom prst="rect">
            <a:avLst/>
          </a:prstGeom>
          <a:noFill/>
          <a:ln w="57150">
            <a:solidFill>
              <a:schemeClr val="tx1"/>
            </a:solidFill>
            <a:extLst>
              <a:ext uri="{C807C97D-BFC1-408E-A445-0C87EB9F89A2}">
                <ask:lineSketchStyleProps xmlns:ask="http://schemas.microsoft.com/office/drawing/2018/sketchyshapes" sd="2832874897">
                  <a:custGeom>
                    <a:avLst/>
                    <a:gdLst>
                      <a:gd name="connsiteX0" fmla="*/ 0 w 3276600"/>
                      <a:gd name="connsiteY0" fmla="*/ 0 h 646331"/>
                      <a:gd name="connsiteX1" fmla="*/ 611632 w 3276600"/>
                      <a:gd name="connsiteY1" fmla="*/ 0 h 646331"/>
                      <a:gd name="connsiteX2" fmla="*/ 1124966 w 3276600"/>
                      <a:gd name="connsiteY2" fmla="*/ 0 h 646331"/>
                      <a:gd name="connsiteX3" fmla="*/ 1671066 w 3276600"/>
                      <a:gd name="connsiteY3" fmla="*/ 0 h 646331"/>
                      <a:gd name="connsiteX4" fmla="*/ 2249932 w 3276600"/>
                      <a:gd name="connsiteY4" fmla="*/ 0 h 646331"/>
                      <a:gd name="connsiteX5" fmla="*/ 2730500 w 3276600"/>
                      <a:gd name="connsiteY5" fmla="*/ 0 h 646331"/>
                      <a:gd name="connsiteX6" fmla="*/ 3276600 w 3276600"/>
                      <a:gd name="connsiteY6" fmla="*/ 0 h 646331"/>
                      <a:gd name="connsiteX7" fmla="*/ 3276600 w 3276600"/>
                      <a:gd name="connsiteY7" fmla="*/ 336092 h 646331"/>
                      <a:gd name="connsiteX8" fmla="*/ 3276600 w 3276600"/>
                      <a:gd name="connsiteY8" fmla="*/ 646331 h 646331"/>
                      <a:gd name="connsiteX9" fmla="*/ 2828798 w 3276600"/>
                      <a:gd name="connsiteY9" fmla="*/ 646331 h 646331"/>
                      <a:gd name="connsiteX10" fmla="*/ 2282698 w 3276600"/>
                      <a:gd name="connsiteY10" fmla="*/ 646331 h 646331"/>
                      <a:gd name="connsiteX11" fmla="*/ 1834896 w 3276600"/>
                      <a:gd name="connsiteY11" fmla="*/ 646331 h 646331"/>
                      <a:gd name="connsiteX12" fmla="*/ 1321562 w 3276600"/>
                      <a:gd name="connsiteY12" fmla="*/ 646331 h 646331"/>
                      <a:gd name="connsiteX13" fmla="*/ 775462 w 3276600"/>
                      <a:gd name="connsiteY13" fmla="*/ 646331 h 646331"/>
                      <a:gd name="connsiteX14" fmla="*/ 0 w 3276600"/>
                      <a:gd name="connsiteY14" fmla="*/ 646331 h 646331"/>
                      <a:gd name="connsiteX15" fmla="*/ 0 w 3276600"/>
                      <a:gd name="connsiteY15" fmla="*/ 323166 h 646331"/>
                      <a:gd name="connsiteX16" fmla="*/ 0 w 3276600"/>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6600" h="646331" extrusionOk="0">
                        <a:moveTo>
                          <a:pt x="0" y="0"/>
                        </a:moveTo>
                        <a:cubicBezTo>
                          <a:pt x="298307" y="-70216"/>
                          <a:pt x="448444" y="59416"/>
                          <a:pt x="611632" y="0"/>
                        </a:cubicBezTo>
                        <a:cubicBezTo>
                          <a:pt x="774820" y="-59416"/>
                          <a:pt x="920357" y="34432"/>
                          <a:pt x="1124966" y="0"/>
                        </a:cubicBezTo>
                        <a:cubicBezTo>
                          <a:pt x="1329575" y="-34432"/>
                          <a:pt x="1471952" y="19379"/>
                          <a:pt x="1671066" y="0"/>
                        </a:cubicBezTo>
                        <a:cubicBezTo>
                          <a:pt x="1870180" y="-19379"/>
                          <a:pt x="2069736" y="19013"/>
                          <a:pt x="2249932" y="0"/>
                        </a:cubicBezTo>
                        <a:cubicBezTo>
                          <a:pt x="2430128" y="-19013"/>
                          <a:pt x="2633922" y="45393"/>
                          <a:pt x="2730500" y="0"/>
                        </a:cubicBezTo>
                        <a:cubicBezTo>
                          <a:pt x="2827078" y="-45393"/>
                          <a:pt x="3051699" y="30011"/>
                          <a:pt x="3276600" y="0"/>
                        </a:cubicBezTo>
                        <a:cubicBezTo>
                          <a:pt x="3301963" y="145466"/>
                          <a:pt x="3252173" y="178079"/>
                          <a:pt x="3276600" y="336092"/>
                        </a:cubicBezTo>
                        <a:cubicBezTo>
                          <a:pt x="3301027" y="494105"/>
                          <a:pt x="3244866" y="519128"/>
                          <a:pt x="3276600" y="646331"/>
                        </a:cubicBezTo>
                        <a:cubicBezTo>
                          <a:pt x="3159125" y="679746"/>
                          <a:pt x="2978921" y="637112"/>
                          <a:pt x="2828798" y="646331"/>
                        </a:cubicBezTo>
                        <a:cubicBezTo>
                          <a:pt x="2678675" y="655550"/>
                          <a:pt x="2536755" y="644476"/>
                          <a:pt x="2282698" y="646331"/>
                        </a:cubicBezTo>
                        <a:cubicBezTo>
                          <a:pt x="2028641" y="648186"/>
                          <a:pt x="1944515" y="615207"/>
                          <a:pt x="1834896" y="646331"/>
                        </a:cubicBezTo>
                        <a:cubicBezTo>
                          <a:pt x="1725277" y="677455"/>
                          <a:pt x="1425249" y="601873"/>
                          <a:pt x="1321562" y="646331"/>
                        </a:cubicBezTo>
                        <a:cubicBezTo>
                          <a:pt x="1217875" y="690789"/>
                          <a:pt x="907167" y="611545"/>
                          <a:pt x="775462" y="646331"/>
                        </a:cubicBezTo>
                        <a:cubicBezTo>
                          <a:pt x="643757" y="681117"/>
                          <a:pt x="259146" y="612106"/>
                          <a:pt x="0" y="646331"/>
                        </a:cubicBezTo>
                        <a:cubicBezTo>
                          <a:pt x="-16022" y="538648"/>
                          <a:pt x="26525" y="417645"/>
                          <a:pt x="0" y="323166"/>
                        </a:cubicBezTo>
                        <a:cubicBezTo>
                          <a:pt x="-26525" y="228687"/>
                          <a:pt x="9889" y="79547"/>
                          <a:pt x="0" y="0"/>
                        </a:cubicBezTo>
                        <a:close/>
                      </a:path>
                    </a:pathLst>
                  </a:custGeom>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4C"/>
                </a:solidFill>
                <a:effectLst/>
                <a:uLnTx/>
                <a:uFillTx/>
                <a:latin typeface="Rockwell" panose="02060603020205020403"/>
                <a:ea typeface="+mn-ea"/>
                <a:cs typeface="+mn-cs"/>
              </a:rPr>
              <a:t>FY 24--$3.1 million in funding!</a:t>
            </a:r>
          </a:p>
        </p:txBody>
      </p:sp>
    </p:spTree>
    <p:extLst>
      <p:ext uri="{BB962C8B-B14F-4D97-AF65-F5344CB8AC3E}">
        <p14:creationId xmlns:p14="http://schemas.microsoft.com/office/powerpoint/2010/main" val="133918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4FE6-565E-4CDA-0994-4B11F3A238B9}"/>
              </a:ext>
            </a:extLst>
          </p:cNvPr>
          <p:cNvSpPr>
            <a:spLocks noGrp="1"/>
          </p:cNvSpPr>
          <p:nvPr>
            <p:ph type="title"/>
          </p:nvPr>
        </p:nvSpPr>
        <p:spPr>
          <a:xfrm>
            <a:off x="228600" y="228600"/>
            <a:ext cx="10515600" cy="686802"/>
          </a:xfrm>
        </p:spPr>
        <p:txBody>
          <a:bodyPr/>
          <a:lstStyle/>
          <a:p>
            <a:r>
              <a:rPr lang="en-US">
                <a:solidFill>
                  <a:schemeClr val="bg1"/>
                </a:solidFill>
              </a:rPr>
              <a:t>Funding Competition Details</a:t>
            </a:r>
          </a:p>
        </p:txBody>
      </p:sp>
      <p:sp>
        <p:nvSpPr>
          <p:cNvPr id="3" name="Content Placeholder 2">
            <a:extLst>
              <a:ext uri="{FF2B5EF4-FFF2-40B4-BE49-F238E27FC236}">
                <a16:creationId xmlns:a16="http://schemas.microsoft.com/office/drawing/2014/main" id="{32228499-8971-6310-C7EF-02F60FE79AD7}"/>
              </a:ext>
            </a:extLst>
          </p:cNvPr>
          <p:cNvSpPr>
            <a:spLocks noGrp="1"/>
          </p:cNvSpPr>
          <p:nvPr>
            <p:ph idx="1"/>
          </p:nvPr>
        </p:nvSpPr>
        <p:spPr>
          <a:xfrm>
            <a:off x="838200" y="1600200"/>
            <a:ext cx="10515600" cy="3922376"/>
          </a:xfrm>
        </p:spPr>
        <p:txBody>
          <a:bodyPr>
            <a:normAutofit lnSpcReduction="10000"/>
          </a:bodyPr>
          <a:lstStyle/>
          <a:p>
            <a:r>
              <a:rPr lang="en-US"/>
              <a:t>Utilization of contracted facilitator for Rating and Ranking </a:t>
            </a:r>
          </a:p>
          <a:p>
            <a:pPr lvl="1"/>
            <a:r>
              <a:rPr lang="en-US"/>
              <a:t>Reallocation—can be voluntary or involuntary </a:t>
            </a:r>
          </a:p>
          <a:p>
            <a:pPr lvl="1"/>
            <a:r>
              <a:rPr lang="en-US"/>
              <a:t>Each NOFO dictates new funding opportunities and reallocation limitations </a:t>
            </a:r>
          </a:p>
          <a:p>
            <a:endParaRPr lang="en-US"/>
          </a:p>
          <a:p>
            <a:r>
              <a:rPr lang="en-US"/>
              <a:t>Timelines can vary, at least 60 days must be provided between NOFO release and Collaborative Applicant (community) application due </a:t>
            </a:r>
          </a:p>
          <a:p>
            <a:endParaRPr lang="en-US"/>
          </a:p>
          <a:p>
            <a:r>
              <a:rPr lang="en-US"/>
              <a:t>Tier 1 versus Tier 2</a:t>
            </a:r>
          </a:p>
          <a:p>
            <a:pPr lvl="1"/>
            <a:r>
              <a:rPr lang="en-US"/>
              <a:t>Tier 1 is generally understood as guaranteed to be funded</a:t>
            </a:r>
          </a:p>
          <a:p>
            <a:pPr lvl="1"/>
            <a:r>
              <a:rPr lang="en-US"/>
              <a:t>Tier 2 competes national with all other Tier 2 projects nationally</a:t>
            </a:r>
          </a:p>
          <a:p>
            <a:pPr lvl="2"/>
            <a:r>
              <a:rPr lang="en-US"/>
              <a:t>Collaborative Applicant application score impacts a portion of each grantees project application </a:t>
            </a:r>
          </a:p>
          <a:p>
            <a:endParaRPr lang="en-US"/>
          </a:p>
          <a:p>
            <a:pPr marL="0" indent="0">
              <a:buNone/>
            </a:pPr>
            <a:endParaRPr lang="en-US"/>
          </a:p>
        </p:txBody>
      </p:sp>
    </p:spTree>
    <p:extLst>
      <p:ext uri="{BB962C8B-B14F-4D97-AF65-F5344CB8AC3E}">
        <p14:creationId xmlns:p14="http://schemas.microsoft.com/office/powerpoint/2010/main" val="28817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60E3-991A-4B57-8475-CC346C6C8A35}"/>
              </a:ext>
            </a:extLst>
          </p:cNvPr>
          <p:cNvSpPr>
            <a:spLocks noGrp="1"/>
          </p:cNvSpPr>
          <p:nvPr>
            <p:ph type="title"/>
          </p:nvPr>
        </p:nvSpPr>
        <p:spPr>
          <a:xfrm>
            <a:off x="457200" y="152400"/>
            <a:ext cx="10515600" cy="686802"/>
          </a:xfrm>
        </p:spPr>
        <p:txBody>
          <a:bodyPr/>
          <a:lstStyle/>
          <a:p>
            <a:r>
              <a:rPr lang="en-US"/>
              <a:t>CoC Grantee Monitoring</a:t>
            </a:r>
          </a:p>
        </p:txBody>
      </p:sp>
      <p:sp>
        <p:nvSpPr>
          <p:cNvPr id="3" name="Content Placeholder 2">
            <a:extLst>
              <a:ext uri="{FF2B5EF4-FFF2-40B4-BE49-F238E27FC236}">
                <a16:creationId xmlns:a16="http://schemas.microsoft.com/office/drawing/2014/main" id="{643D7C56-58DB-4829-AFB6-A672417ADC46}"/>
              </a:ext>
            </a:extLst>
          </p:cNvPr>
          <p:cNvSpPr>
            <a:spLocks noGrp="1"/>
          </p:cNvSpPr>
          <p:nvPr>
            <p:ph idx="1"/>
          </p:nvPr>
        </p:nvSpPr>
        <p:spPr/>
        <p:txBody>
          <a:bodyPr/>
          <a:lstStyle/>
          <a:p>
            <a:r>
              <a:rPr lang="en-US"/>
              <a:t>Each CoC is charged with monitoring it’s grantees </a:t>
            </a:r>
            <a:r>
              <a:rPr lang="en-US" u="sng"/>
              <a:t>annually</a:t>
            </a:r>
            <a:endParaRPr lang="en-US" b="1"/>
          </a:p>
          <a:p>
            <a:pPr lvl="1"/>
            <a:r>
              <a:rPr lang="en-US" b="1"/>
              <a:t>HUD may also elect to monitor a program</a:t>
            </a:r>
          </a:p>
          <a:p>
            <a:pPr lvl="1"/>
            <a:r>
              <a:rPr lang="en-US"/>
              <a:t>HUD is the funder and holds the grant agreement and may assess fiscal penalties</a:t>
            </a:r>
          </a:p>
          <a:p>
            <a:r>
              <a:rPr lang="en-US"/>
              <a:t>We are currently utilizing a contractor to conduct monitoring</a:t>
            </a:r>
          </a:p>
          <a:p>
            <a:r>
              <a:rPr lang="en-US"/>
              <a:t>The monitoring results factor into the subsequent program application for CoC rating </a:t>
            </a:r>
          </a:p>
        </p:txBody>
      </p:sp>
    </p:spTree>
    <p:extLst>
      <p:ext uri="{BB962C8B-B14F-4D97-AF65-F5344CB8AC3E}">
        <p14:creationId xmlns:p14="http://schemas.microsoft.com/office/powerpoint/2010/main" val="231551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0BD0-402A-46B5-B83F-FE49B62DE00E}"/>
              </a:ext>
            </a:extLst>
          </p:cNvPr>
          <p:cNvSpPr>
            <a:spLocks noGrp="1"/>
          </p:cNvSpPr>
          <p:nvPr>
            <p:ph type="title"/>
          </p:nvPr>
        </p:nvSpPr>
        <p:spPr>
          <a:xfrm>
            <a:off x="381000" y="152400"/>
            <a:ext cx="10515600" cy="686802"/>
          </a:xfrm>
        </p:spPr>
        <p:txBody>
          <a:bodyPr/>
          <a:lstStyle/>
          <a:p>
            <a:r>
              <a:rPr lang="en-US">
                <a:solidFill>
                  <a:schemeClr val="bg1"/>
                </a:solidFill>
              </a:rPr>
              <a:t>Point in Time Count</a:t>
            </a:r>
          </a:p>
        </p:txBody>
      </p:sp>
      <p:sp>
        <p:nvSpPr>
          <p:cNvPr id="3" name="Content Placeholder 2">
            <a:extLst>
              <a:ext uri="{FF2B5EF4-FFF2-40B4-BE49-F238E27FC236}">
                <a16:creationId xmlns:a16="http://schemas.microsoft.com/office/drawing/2014/main" id="{2E2B9BCE-864B-42F1-B677-6DDC16ACDB44}"/>
              </a:ext>
            </a:extLst>
          </p:cNvPr>
          <p:cNvSpPr>
            <a:spLocks noGrp="1"/>
          </p:cNvSpPr>
          <p:nvPr>
            <p:ph idx="1"/>
          </p:nvPr>
        </p:nvSpPr>
        <p:spPr>
          <a:xfrm>
            <a:off x="838200" y="1524000"/>
            <a:ext cx="10515600" cy="3998576"/>
          </a:xfrm>
        </p:spPr>
        <p:txBody>
          <a:bodyPr>
            <a:normAutofit fontScale="92500" lnSpcReduction="10000"/>
          </a:bodyPr>
          <a:lstStyle/>
          <a:p>
            <a:r>
              <a:rPr lang="en-US" dirty="0"/>
              <a:t>Required by HUD for each CoC to conduct a PIT count at least once every two years</a:t>
            </a:r>
          </a:p>
          <a:p>
            <a:r>
              <a:rPr lang="en-US" dirty="0"/>
              <a:t>Must be in the last 10 days in January (unless a waiver is granted) </a:t>
            </a:r>
          </a:p>
          <a:p>
            <a:r>
              <a:rPr lang="en-US" dirty="0"/>
              <a:t>Results are reported locally and to HUD</a:t>
            </a:r>
          </a:p>
          <a:p>
            <a:pPr lvl="1"/>
            <a:r>
              <a:rPr lang="en-US" dirty="0"/>
              <a:t>Generally, generates lots of local media coverage</a:t>
            </a:r>
          </a:p>
          <a:p>
            <a:pPr lvl="1"/>
            <a:r>
              <a:rPr lang="en-US" dirty="0"/>
              <a:t>HUD data is used to produce an annual nationwide report</a:t>
            </a:r>
          </a:p>
          <a:p>
            <a:pPr lvl="1"/>
            <a:endParaRPr lang="en-US" dirty="0"/>
          </a:p>
          <a:p>
            <a:r>
              <a:rPr lang="en-US" dirty="0"/>
              <a:t>In 2021, an “observation only” count was conducted due to COVID-19</a:t>
            </a:r>
          </a:p>
          <a:p>
            <a:r>
              <a:rPr lang="en-US" dirty="0"/>
              <a:t>In 2022, returned to the historical count methodology</a:t>
            </a:r>
          </a:p>
          <a:p>
            <a:endParaRPr lang="en-US" dirty="0"/>
          </a:p>
          <a:p>
            <a:r>
              <a:rPr lang="en-US" dirty="0"/>
              <a:t>In 2025, only conducted sheltered count, no unsheltered count conducted</a:t>
            </a:r>
          </a:p>
          <a:p>
            <a:r>
              <a:rPr lang="en-US" dirty="0"/>
              <a:t>In 2026, both a sheltered and unsheltered count will be conducted</a:t>
            </a:r>
          </a:p>
          <a:p>
            <a:pPr lvl="1"/>
            <a:endParaRPr lang="en-US" dirty="0"/>
          </a:p>
          <a:p>
            <a:endParaRPr lang="en-US" dirty="0"/>
          </a:p>
        </p:txBody>
      </p:sp>
    </p:spTree>
    <p:extLst>
      <p:ext uri="{BB962C8B-B14F-4D97-AF65-F5344CB8AC3E}">
        <p14:creationId xmlns:p14="http://schemas.microsoft.com/office/powerpoint/2010/main" val="1039148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82982-DB0D-DA40-AA47-A5710492C714}"/>
              </a:ext>
            </a:extLst>
          </p:cNvPr>
          <p:cNvSpPr>
            <a:spLocks noGrp="1"/>
          </p:cNvSpPr>
          <p:nvPr>
            <p:ph type="title" idx="4294967295"/>
          </p:nvPr>
        </p:nvSpPr>
        <p:spPr>
          <a:xfrm>
            <a:off x="838200" y="330787"/>
            <a:ext cx="9525000" cy="27699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Rockwell" panose="02060603020205020403"/>
                <a:ea typeface="+mn-ea"/>
                <a:cs typeface="+mn-cs"/>
              </a:rPr>
              <a:t>Why do a PIT count?</a:t>
            </a:r>
            <a:endParaRPr kumimoji="0" lang="en-US" sz="20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13" name="Picture 12" descr="The purpose is to track homelessness trends locally and nationally, understand what resources the community needs to effectively address homelessness, and meet federal requirements.">
            <a:extLst>
              <a:ext uri="{FF2B5EF4-FFF2-40B4-BE49-F238E27FC236}">
                <a16:creationId xmlns:a16="http://schemas.microsoft.com/office/drawing/2014/main" id="{D073E7F5-0AB5-44EC-B629-40809E0754F0}"/>
              </a:ext>
            </a:extLst>
          </p:cNvPr>
          <p:cNvPicPr>
            <a:picLocks noChangeAspect="1"/>
          </p:cNvPicPr>
          <p:nvPr/>
        </p:nvPicPr>
        <p:blipFill>
          <a:blip r:embed="rId2"/>
          <a:stretch>
            <a:fillRect/>
          </a:stretch>
        </p:blipFill>
        <p:spPr>
          <a:xfrm>
            <a:off x="1127759" y="1142999"/>
            <a:ext cx="9845041" cy="5181601"/>
          </a:xfrm>
          <a:prstGeom prst="rect">
            <a:avLst/>
          </a:prstGeom>
        </p:spPr>
      </p:pic>
    </p:spTree>
    <p:extLst>
      <p:ext uri="{BB962C8B-B14F-4D97-AF65-F5344CB8AC3E}">
        <p14:creationId xmlns:p14="http://schemas.microsoft.com/office/powerpoint/2010/main" val="1909901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F8C24D1FDD94CA7F8D50A9E6A8FD2" ma:contentTypeVersion="8" ma:contentTypeDescription="Create a new document." ma:contentTypeScope="" ma:versionID="befddfb4f3b6964db2785ab131b5a5b4">
  <xsd:schema xmlns:xsd="http://www.w3.org/2001/XMLSchema" xmlns:xs="http://www.w3.org/2001/XMLSchema" xmlns:p="http://schemas.microsoft.com/office/2006/metadata/properties" xmlns:ns2="6091a2f5-8d30-4f1f-be8f-be8de9bdf3fc" targetNamespace="http://schemas.microsoft.com/office/2006/metadata/properties" ma:root="true" ma:fieldsID="7195aad31fbcd7c8f8f8d16d9522a562" ns2:_="">
    <xsd:import namespace="6091a2f5-8d30-4f1f-be8f-be8de9bdf3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91a2f5-8d30-4f1f-be8f-be8de9bdf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F0D0FE-D5C4-4AD5-9BEE-85B2F41B50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91a2f5-8d30-4f1f-be8f-be8de9bdf3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747DA6-2E01-4375-9002-7FBBF7618AE5}">
  <ds:schemaRefs>
    <ds:schemaRef ds:uri="http://purl.org/dc/terms/"/>
    <ds:schemaRef ds:uri="http://purl.org/dc/elements/1.1/"/>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6091a2f5-8d30-4f1f-be8f-be8de9bdf3fc"/>
    <ds:schemaRef ds:uri="http://schemas.microsoft.com/office/2006/metadata/properties"/>
  </ds:schemaRefs>
</ds:datastoreItem>
</file>

<file path=customXml/itemProps3.xml><?xml version="1.0" encoding="utf-8"?>
<ds:datastoreItem xmlns:ds="http://schemas.openxmlformats.org/officeDocument/2006/customXml" ds:itemID="{AC473A0D-7D8F-4E75-BC26-0FB90FAEC961}">
  <ds:schemaRefs>
    <ds:schemaRef ds:uri="http://schemas.microsoft.com/sharepoint/v3/contenttype/forms"/>
  </ds:schemaRefs>
</ds:datastoreItem>
</file>

<file path=docMetadata/LabelInfo.xml><?xml version="1.0" encoding="utf-8"?>
<clbl:labelList xmlns:clbl="http://schemas.microsoft.com/office/2020/mipLabelMetadata">
  <clbl:label id="{9ac805d7-b58a-482b-8a4e-e7effbd5188b}" enabled="1" method="Privileged" siteId="{a2a21b60-5625-43fe-a55a-52f5e111d71c}" contentBits="0" removed="0"/>
</clbl:labelList>
</file>

<file path=docProps/app.xml><?xml version="1.0" encoding="utf-8"?>
<Properties xmlns="http://schemas.openxmlformats.org/officeDocument/2006/extended-properties" xmlns:vt="http://schemas.openxmlformats.org/officeDocument/2006/docPropsVTypes">
  <TotalTime>1802</TotalTime>
  <Words>2297</Words>
  <Application>Microsoft Office PowerPoint</Application>
  <PresentationFormat>Widescreen</PresentationFormat>
  <Paragraphs>353</Paragraphs>
  <Slides>35</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Aptos</vt:lpstr>
      <vt:lpstr>Aptos Display</vt:lpstr>
      <vt:lpstr>Aptos Narrow</vt:lpstr>
      <vt:lpstr>Arial</vt:lpstr>
      <vt:lpstr>Calibri</vt:lpstr>
      <vt:lpstr>Roboto Slab</vt:lpstr>
      <vt:lpstr>Rockwell</vt:lpstr>
      <vt:lpstr>Times New Roman</vt:lpstr>
      <vt:lpstr>Wingdings 2</vt:lpstr>
      <vt:lpstr>Office Theme</vt:lpstr>
      <vt:lpstr>1_Office Theme</vt:lpstr>
      <vt:lpstr>CoC Basics Washoe County Housing and Homeless Services</vt:lpstr>
      <vt:lpstr>What is the CoC?</vt:lpstr>
      <vt:lpstr>What is the CoC? </vt:lpstr>
      <vt:lpstr>What is the CoC?  </vt:lpstr>
      <vt:lpstr>Consolidated Application</vt:lpstr>
      <vt:lpstr>Funding Competition Details</vt:lpstr>
      <vt:lpstr>CoC Grantee Monitoring</vt:lpstr>
      <vt:lpstr>Point in Time Count</vt:lpstr>
      <vt:lpstr>Why do a PIT count?</vt:lpstr>
      <vt:lpstr>Who is counted in the PIT count?</vt:lpstr>
      <vt:lpstr>The Northern Nevada CoC</vt:lpstr>
      <vt:lpstr>2019-2025 Point in Time</vt:lpstr>
      <vt:lpstr>Bed Utilization</vt:lpstr>
      <vt:lpstr>HMIS</vt:lpstr>
      <vt:lpstr>Local Structure</vt:lpstr>
      <vt:lpstr>NNCLC Website </vt:lpstr>
      <vt:lpstr>Southern Nevada Homelessness CoC</vt:lpstr>
      <vt:lpstr>Mission &amp; Vision Statement</vt:lpstr>
      <vt:lpstr>Guiding Principles </vt:lpstr>
      <vt:lpstr>CoC Membership</vt:lpstr>
      <vt:lpstr>CoC  Board Composition</vt:lpstr>
      <vt:lpstr>Jurisdictional Partners</vt:lpstr>
      <vt:lpstr>Notice of Funding Opportunity &amp; Monitoring FY2025/2026</vt:lpstr>
      <vt:lpstr>CoC Notice of Funding Opportunity</vt:lpstr>
      <vt:lpstr>CoC Monitoring</vt:lpstr>
      <vt:lpstr>Updates to Nevada Interagency Advisory Council on Homelessness to Housing  3/19/26</vt:lpstr>
      <vt:lpstr>AHAR – Federal Reports</vt:lpstr>
      <vt:lpstr>Point in Time</vt:lpstr>
      <vt:lpstr>HIC – Housing Inventory Count</vt:lpstr>
      <vt:lpstr>LSA-Longitudinal System Analysis</vt:lpstr>
      <vt:lpstr>Point and Time Count Day Overview</vt:lpstr>
      <vt:lpstr>Duration of PIT Count</vt:lpstr>
      <vt:lpstr>PIT Count Day Surveys</vt:lpstr>
      <vt:lpstr> Resources</vt:lpstr>
      <vt:lpstr>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and Northern Nevada Continuums of Care Presentation to ICHH</dc:title>
  <dc:creator>Angela Ranck</dc:creator>
  <cp:lastModifiedBy>Abigail Bagolor</cp:lastModifiedBy>
  <cp:revision>7</cp:revision>
  <dcterms:created xsi:type="dcterms:W3CDTF">2026-03-10T22:09:19Z</dcterms:created>
  <dcterms:modified xsi:type="dcterms:W3CDTF">2026-03-19T22:36:56Z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0x01010050FF8C24D1FDD94CA7F8D50A9E6A8FD2</vt:lpwstr>
  </property>
</Properties>
</file>